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1"/>
    <p:sldMasterId id="2147483702" r:id="rId2"/>
    <p:sldMasterId id="2147483674" r:id="rId3"/>
    <p:sldMasterId id="2147483677" r:id="rId4"/>
  </p:sldMasterIdLst>
  <p:notesMasterIdLst>
    <p:notesMasterId r:id="rId11"/>
  </p:notesMasterIdLst>
  <p:sldIdLst>
    <p:sldId id="393" r:id="rId5"/>
    <p:sldId id="394" r:id="rId6"/>
    <p:sldId id="538" r:id="rId7"/>
    <p:sldId id="539" r:id="rId8"/>
    <p:sldId id="540" r:id="rId9"/>
    <p:sldId id="541" r:id="rId10"/>
  </p:sldIdLst>
  <p:sldSz cx="18288000" cy="10287000"/>
  <p:notesSz cx="6858000" cy="9144000"/>
  <p:defaultTextStyle>
    <a:defPPr>
      <a:defRPr lang="uk-UA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 userDrawn="1">
          <p15:clr>
            <a:srgbClr val="A4A3A4"/>
          </p15:clr>
        </p15:guide>
        <p15:guide id="2" pos="57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D4EA"/>
    <a:srgbClr val="4CCCE6"/>
    <a:srgbClr val="6CD5EA"/>
    <a:srgbClr val="2BC3E1"/>
    <a:srgbClr val="57CFE7"/>
    <a:srgbClr val="AAC42C"/>
    <a:srgbClr val="F26B6C"/>
    <a:srgbClr val="A156F4"/>
    <a:srgbClr val="C0C0C8"/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740" autoAdjust="0"/>
  </p:normalViewPr>
  <p:slideViewPr>
    <p:cSldViewPr>
      <p:cViewPr varScale="1">
        <p:scale>
          <a:sx n="106" d="100"/>
          <a:sy n="106" d="100"/>
        </p:scale>
        <p:origin x="354" y="132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6629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027185-10FB-4A57-B3F0-45136A811A24}" type="datetimeFigureOut">
              <a:rPr lang="uk-UA" smtClean="0"/>
              <a:t>27.09.2018</a:t>
            </a:fld>
            <a:endParaRPr lang="uk-U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9C3A12-1E0F-412B-B376-8089A55D946C}" type="slidenum">
              <a:rPr lang="uk-UA" smtClean="0"/>
              <a:t>‹Nr.›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7216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9C3A12-1E0F-412B-B376-8089A55D946C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9308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703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0098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7918704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12527280" y="2715768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280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37560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3337560" y="5980176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9811512" y="2935224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9811512" y="5981700"/>
            <a:ext cx="1591056" cy="1591056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46357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733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BACKGROU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8288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36040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1645375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331834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273552" y="2779776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3780008" y="5779008"/>
            <a:ext cx="1444752" cy="144475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26539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7772400" y="2093976"/>
            <a:ext cx="2743200" cy="27432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94117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499616" y="3346704"/>
            <a:ext cx="3593592" cy="359359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2687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18288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791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6298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14400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91970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2400300"/>
            <a:ext cx="9144000" cy="54864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934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IMG-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914400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4950923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MG-SLIDE OPT-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102870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98869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7"/>
          <p:cNvSpPr>
            <a:spLocks noGrp="1"/>
          </p:cNvSpPr>
          <p:nvPr>
            <p:ph type="title" hasCustomPrompt="1"/>
          </p:nvPr>
        </p:nvSpPr>
        <p:spPr>
          <a:xfrm>
            <a:off x="100584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6" name="TextBox 5"/>
          <p:cNvSpPr txBox="1"/>
          <p:nvPr userDrawn="1"/>
        </p:nvSpPr>
        <p:spPr>
          <a:xfrm>
            <a:off x="100584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9886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693045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3255264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0571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5138928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1563624" y="3648456"/>
            <a:ext cx="2075688" cy="375818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163824" y="335584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3172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06040" y="2999232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88229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51760" y="2990088"/>
            <a:ext cx="6400800" cy="39410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4779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438144" y="3054096"/>
            <a:ext cx="5276088" cy="3255264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077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121408" y="2953512"/>
            <a:ext cx="6519672" cy="3730752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257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0942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002536" y="2788920"/>
            <a:ext cx="7178040" cy="4105656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13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61888" y="2441448"/>
            <a:ext cx="5705856" cy="324612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657600" y="5753100"/>
            <a:ext cx="685800" cy="121615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90872" y="4754880"/>
            <a:ext cx="1645920" cy="21762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11055096" y="4334256"/>
            <a:ext cx="3886200" cy="2404872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091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807208" y="3200400"/>
            <a:ext cx="3886200" cy="3886200"/>
          </a:xfrm>
          <a:prstGeom prst="rect">
            <a:avLst/>
          </a:prstGeom>
          <a:effectLst>
            <a:outerShdw blurRad="292100" dist="38100" dir="5400000" algn="t" rotWithShape="0">
              <a:schemeClr val="accent1">
                <a:alpha val="67000"/>
              </a:schemeClr>
            </a:outerShdw>
          </a:effectLst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7995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29384" y="3218688"/>
            <a:ext cx="2423160" cy="4315968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6150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90195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468112" y="3584448"/>
            <a:ext cx="2194560" cy="3886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3520440" y="3264408"/>
            <a:ext cx="2542032" cy="45262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68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624328" y="2990088"/>
            <a:ext cx="3730752" cy="498348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1557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05500" y="2628900"/>
            <a:ext cx="6477000" cy="39624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82868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76300" y="571411"/>
            <a:ext cx="5448300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655064" y="2788920"/>
            <a:ext cx="6967728" cy="3986784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73097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EVICES OPT-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596128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1"/>
          </p:nvPr>
        </p:nvSpPr>
        <p:spPr>
          <a:xfrm>
            <a:off x="4846320" y="3200400"/>
            <a:ext cx="8622792" cy="484632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0857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987552" y="2478024"/>
            <a:ext cx="9052560" cy="5998464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7340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TOP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bg2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352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716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9601200" y="2400300"/>
            <a:ext cx="7315200" cy="54864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2348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752623"/>
            <a:ext cx="5029200" cy="2743200"/>
          </a:xfrm>
          <a:prstGeom prst="rect">
            <a:avLst/>
          </a:prstGeom>
          <a:effectLst>
            <a:outerShdw blurRad="889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16747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2573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120015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6629400" y="2400300"/>
            <a:ext cx="5029200" cy="5029200"/>
          </a:xfrm>
          <a:prstGeom prst="rect">
            <a:avLst/>
          </a:prstGeom>
          <a:effectLst>
            <a:outerShdw blurRad="1270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00998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22860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22860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22860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41148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41148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5943600" y="24048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59436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7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5943600" y="60624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20"/>
          </p:nvPr>
        </p:nvSpPr>
        <p:spPr>
          <a:xfrm>
            <a:off x="4114800" y="4233672"/>
            <a:ext cx="1828800" cy="1828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48509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36576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6576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73152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3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73152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4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109728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0"/>
          </p:nvPr>
        </p:nvSpPr>
        <p:spPr>
          <a:xfrm>
            <a:off x="109728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6" name="Picture Placeholder 2"/>
          <p:cNvSpPr>
            <a:spLocks noGrp="1"/>
          </p:cNvSpPr>
          <p:nvPr>
            <p:ph type="pic" sz="quarter" idx="21"/>
          </p:nvPr>
        </p:nvSpPr>
        <p:spPr>
          <a:xfrm>
            <a:off x="14630400" y="2400300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27" name="Picture Placeholder 2"/>
          <p:cNvSpPr>
            <a:spLocks noGrp="1"/>
          </p:cNvSpPr>
          <p:nvPr>
            <p:ph type="pic" sz="quarter" idx="22"/>
          </p:nvPr>
        </p:nvSpPr>
        <p:spPr>
          <a:xfrm>
            <a:off x="14630400" y="5148072"/>
            <a:ext cx="3657600" cy="2743200"/>
          </a:xfrm>
          <a:prstGeom prst="rect">
            <a:avLst/>
          </a:prstGeom>
          <a:ln w="12700">
            <a:solidFill>
              <a:schemeClr val="bg1"/>
            </a:solidFill>
          </a:ln>
          <a:effectLst/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84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572000" y="5148072"/>
            <a:ext cx="45720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673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FOLIO OPT-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44000" y="51435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3716000" y="2400300"/>
            <a:ext cx="4572000" cy="2743200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4677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RODUC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1303338" y="3257550"/>
            <a:ext cx="5715000" cy="3833813"/>
          </a:xfrm>
          <a:prstGeom prst="rect">
            <a:avLst/>
          </a:prstGeom>
        </p:spPr>
        <p:txBody>
          <a:bodyPr/>
          <a:lstStyle/>
          <a:p>
            <a:endParaRPr lang="uk-UA"/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1967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MIDD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0" name="Rectangle 9"/>
          <p:cNvSpPr/>
          <p:nvPr userDrawn="1"/>
        </p:nvSpPr>
        <p:spPr>
          <a:xfrm>
            <a:off x="0" y="2400300"/>
            <a:ext cx="18288000" cy="54864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51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 BOTTOM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143500"/>
            <a:ext cx="18288000" cy="5143500"/>
          </a:xfrm>
          <a:prstGeom prst="rect">
            <a:avLst/>
          </a:prstGeom>
          <a:solidFill>
            <a:schemeClr val="tx1"/>
          </a:solidFill>
          <a:ln w="635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uk-UA" sz="2800" smtClean="0">
              <a:solidFill>
                <a:schemeClr val="tx1"/>
              </a:solidFill>
            </a:endParaRPr>
          </a:p>
        </p:txBody>
      </p:sp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your </a:t>
            </a:r>
            <a:r>
              <a:rPr lang="en-US" sz="2800" b="1" smtClean="0">
                <a:solidFill>
                  <a:schemeClr val="bg1"/>
                </a:solidFill>
              </a:rPr>
              <a:t>logo</a:t>
            </a:r>
            <a:endParaRPr lang="uk-UA" sz="2000" b="1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page</a:t>
            </a:r>
          </a:p>
          <a:p>
            <a:r>
              <a:rPr lang="en-US" smtClean="0"/>
              <a:t>0</a:t>
            </a:r>
            <a:fld id="{37D409AB-2201-4E18-8A34-C31753AD9B06}" type="slidenum">
              <a:rPr smtClean="0"/>
              <a:pPr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0638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532888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0292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502152" y="2587752"/>
            <a:ext cx="2706624" cy="2706624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00222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OPT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 userDrawn="1"/>
        </p:nvCxnSpPr>
        <p:spPr>
          <a:xfrm>
            <a:off x="704850" y="685800"/>
            <a:ext cx="0" cy="102870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 userDrawn="1"/>
        </p:nvSpPr>
        <p:spPr>
          <a:xfrm>
            <a:off x="876300" y="9081407"/>
            <a:ext cx="1085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chemeClr val="accent2"/>
                </a:solidFill>
              </a:rPr>
              <a:t>your </a:t>
            </a:r>
            <a:r>
              <a:rPr lang="en-US" sz="2800" b="1" smtClean="0">
                <a:solidFill>
                  <a:schemeClr val="accent2"/>
                </a:solidFill>
              </a:rPr>
              <a:t>logo</a:t>
            </a:r>
            <a:endParaRPr lang="uk-UA" sz="2000" b="1">
              <a:solidFill>
                <a:schemeClr val="accent2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7048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>
            <a:off x="16744950" y="9186985"/>
            <a:ext cx="0" cy="742950"/>
          </a:xfrm>
          <a:prstGeom prst="line">
            <a:avLst/>
          </a:prstGeom>
          <a:ln w="63500">
            <a:solidFill>
              <a:schemeClr val="accent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876300" y="571411"/>
            <a:ext cx="54483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4500" b="1"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16916400" y="9072685"/>
            <a:ext cx="1733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800" b="1" smtClean="0">
                <a:solidFill>
                  <a:schemeClr val="accent2"/>
                </a:solidFill>
              </a:defRPr>
            </a:lvl1pPr>
          </a:lstStyle>
          <a:p>
            <a:pPr algn="l"/>
            <a:r>
              <a:rPr lang="en-US" smtClean="0"/>
              <a:t>page</a:t>
            </a:r>
          </a:p>
          <a:p>
            <a:pPr algn="l"/>
            <a:r>
              <a:rPr lang="en-US" smtClean="0"/>
              <a:t>0</a:t>
            </a:r>
            <a:fld id="{37D409AB-2201-4E18-8A34-C31753AD9B06}" type="slidenum">
              <a:rPr smtClean="0"/>
              <a:pPr algn="l"/>
              <a:t>‹Nr.›</a:t>
            </a:fld>
            <a:endParaRPr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053328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9784080" y="2633472"/>
            <a:ext cx="2450592" cy="2450592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2000"/>
            </a:lvl1pPr>
          </a:lstStyle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923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1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44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17" Type="http://schemas.openxmlformats.org/officeDocument/2006/relationships/slideLayout" Target="../slideLayouts/slideLayout40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39.xml"/><Relationship Id="rId2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24" Type="http://schemas.openxmlformats.org/officeDocument/2006/relationships/slideLayout" Target="../slideLayouts/slideLayout47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23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33.xml"/><Relationship Id="rId19" Type="http://schemas.openxmlformats.org/officeDocument/2006/relationships/slideLayout" Target="../slideLayouts/slideLayout42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Relationship Id="rId22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387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93" r:id="rId3"/>
    <p:sldLayoutId id="2147483680" r:id="rId4"/>
    <p:sldLayoutId id="2147483697" r:id="rId5"/>
    <p:sldLayoutId id="2147483698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09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676" r:id="rId6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043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732" r:id="rId2"/>
    <p:sldLayoutId id="2147483731" r:id="rId3"/>
    <p:sldLayoutId id="2147483701" r:id="rId4"/>
    <p:sldLayoutId id="2147483700" r:id="rId5"/>
    <p:sldLayoutId id="2147483699" r:id="rId6"/>
    <p:sldLayoutId id="2147483668" r:id="rId7"/>
    <p:sldLayoutId id="2147483670" r:id="rId8"/>
    <p:sldLayoutId id="2147483671" r:id="rId9"/>
    <p:sldLayoutId id="2147483695" r:id="rId10"/>
    <p:sldLayoutId id="2147483696" r:id="rId11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3470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6" r:id="rId8"/>
    <p:sldLayoutId id="2147483727" r:id="rId9"/>
    <p:sldLayoutId id="2147483721" r:id="rId10"/>
    <p:sldLayoutId id="2147483722" r:id="rId11"/>
    <p:sldLayoutId id="2147483723" r:id="rId12"/>
    <p:sldLayoutId id="2147483679" r:id="rId13"/>
    <p:sldLayoutId id="2147483724" r:id="rId14"/>
    <p:sldLayoutId id="2147483689" r:id="rId15"/>
    <p:sldLayoutId id="2147483682" r:id="rId16"/>
    <p:sldLayoutId id="2147483683" r:id="rId17"/>
    <p:sldLayoutId id="2147483685" r:id="rId18"/>
    <p:sldLayoutId id="2147483686" r:id="rId19"/>
    <p:sldLayoutId id="2147483688" r:id="rId20"/>
    <p:sldLayoutId id="2147483687" r:id="rId21"/>
    <p:sldLayoutId id="2147483684" r:id="rId22"/>
    <p:sldLayoutId id="2147483667" r:id="rId23"/>
    <p:sldLayoutId id="2147483733" r:id="rId2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76300" y="571411"/>
            <a:ext cx="6667500" cy="1158779"/>
          </a:xfrm>
        </p:spPr>
        <p:txBody>
          <a:bodyPr/>
          <a:lstStyle/>
          <a:p>
            <a:r>
              <a:rPr lang="en-US" dirty="0" err="1" smtClean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Risikomanagement</a:t>
            </a:r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sz="3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0"/>
          </p:nvPr>
        </p:nvSpPr>
        <p:spPr>
          <a:xfrm>
            <a:off x="16790894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fld id="{37D409AB-2201-4E18-8A34-C31753AD9B06}" type="slidenum">
              <a:rPr smtClean="0">
                <a:latin typeface="Verdana" panose="020B0604030504040204" pitchFamily="34" charset="0"/>
                <a:ea typeface="Verdana" panose="020B0604030504040204" pitchFamily="34" charset="0"/>
              </a:rPr>
              <a:pPr algn="l"/>
              <a:t>1</a:t>
            </a:fld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066800" y="5581578"/>
            <a:ext cx="8576982" cy="1600200"/>
            <a:chOff x="1714500" y="5572089"/>
            <a:chExt cx="8576982" cy="1600200"/>
          </a:xfrm>
        </p:grpSpPr>
        <p:sp>
          <p:nvSpPr>
            <p:cNvPr id="7" name="Rectangle 6"/>
            <p:cNvSpPr/>
            <p:nvPr/>
          </p:nvSpPr>
          <p:spPr>
            <a:xfrm>
              <a:off x="3619500" y="6213848"/>
              <a:ext cx="52197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3319182" y="5577096"/>
              <a:ext cx="69723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Opportunities/ </a:t>
              </a:r>
              <a:r>
                <a:rPr lang="en-US" sz="3600" dirty="0" err="1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Möglichkeiten</a:t>
              </a:r>
              <a:endParaRPr lang="en-US" sz="3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714500" y="5572089"/>
              <a:ext cx="1600200" cy="1600200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66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28800" y="5572089"/>
              <a:ext cx="13716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b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</a:t>
              </a:r>
              <a:endParaRPr lang="uk-UA" sz="8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1066800" y="3066978"/>
            <a:ext cx="7124700" cy="1600200"/>
            <a:chOff x="1714500" y="3057489"/>
            <a:chExt cx="7124700" cy="1600200"/>
          </a:xfrm>
        </p:grpSpPr>
        <p:sp>
          <p:nvSpPr>
            <p:cNvPr id="4" name="Rectangle 3"/>
            <p:cNvSpPr/>
            <p:nvPr/>
          </p:nvSpPr>
          <p:spPr>
            <a:xfrm>
              <a:off x="3619500" y="3699248"/>
              <a:ext cx="52197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619500" y="3057489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Strengths/ </a:t>
              </a:r>
              <a:r>
                <a:rPr lang="en-US" sz="3600" dirty="0" err="1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Stärken</a:t>
              </a:r>
              <a:endParaRPr lang="en-US" sz="36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6" name="Oval 5"/>
            <p:cNvSpPr/>
            <p:nvPr/>
          </p:nvSpPr>
          <p:spPr>
            <a:xfrm>
              <a:off x="1714500" y="3057489"/>
              <a:ext cx="1600200" cy="1600200"/>
            </a:xfrm>
            <a:prstGeom prst="ellipse">
              <a:avLst/>
            </a:prstGeom>
            <a:solidFill>
              <a:schemeClr val="accent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66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828800" y="3066978"/>
              <a:ext cx="13716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b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</a:t>
              </a:r>
              <a:endParaRPr lang="uk-UA" sz="8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639300" y="5572089"/>
            <a:ext cx="7124700" cy="1600200"/>
            <a:chOff x="9639300" y="5572089"/>
            <a:chExt cx="7124700" cy="1600200"/>
          </a:xfrm>
        </p:grpSpPr>
        <p:sp>
          <p:nvSpPr>
            <p:cNvPr id="13" name="Rectangle 12"/>
            <p:cNvSpPr/>
            <p:nvPr/>
          </p:nvSpPr>
          <p:spPr>
            <a:xfrm>
              <a:off x="11544300" y="6213848"/>
              <a:ext cx="52197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544300" y="5572089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Threats/ </a:t>
              </a:r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Gefahren</a:t>
              </a:r>
              <a:endParaRPr lang="en-US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9639300" y="5572089"/>
              <a:ext cx="1600200" cy="1600200"/>
            </a:xfrm>
            <a:prstGeom prst="ellipse">
              <a:avLst/>
            </a:prstGeom>
            <a:solidFill>
              <a:schemeClr val="tx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66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753600" y="5572089"/>
              <a:ext cx="13716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b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</a:t>
              </a:r>
              <a:endParaRPr lang="uk-UA" sz="8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9639300" y="3057489"/>
            <a:ext cx="7924800" cy="1600200"/>
            <a:chOff x="9639300" y="3057489"/>
            <a:chExt cx="7924800" cy="1600200"/>
          </a:xfrm>
        </p:grpSpPr>
        <p:sp>
          <p:nvSpPr>
            <p:cNvPr id="10" name="Rectangle 9"/>
            <p:cNvSpPr/>
            <p:nvPr/>
          </p:nvSpPr>
          <p:spPr>
            <a:xfrm>
              <a:off x="11544300" y="3699248"/>
              <a:ext cx="52197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1544300" y="3057489"/>
              <a:ext cx="60198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Weaknesses/ </a:t>
              </a:r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Schwächen</a:t>
              </a:r>
              <a:endParaRPr lang="en-US" sz="36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639300" y="3057489"/>
              <a:ext cx="1600200" cy="1600200"/>
            </a:xfrm>
            <a:prstGeom prst="ellipse">
              <a:avLst/>
            </a:prstGeom>
            <a:solidFill>
              <a:schemeClr val="tx1"/>
            </a:solidFill>
            <a:ln w="635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uk-UA" sz="6600" b="1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9753600" y="3066978"/>
              <a:ext cx="1371600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800" b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</a:t>
              </a:r>
              <a:endParaRPr lang="uk-UA" sz="88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14798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743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Risikomanagement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09342" y="3086100"/>
            <a:ext cx="8794811" cy="2286000"/>
            <a:chOff x="209342" y="3086100"/>
            <a:chExt cx="8794811" cy="2286000"/>
          </a:xfrm>
        </p:grpSpPr>
        <p:sp>
          <p:nvSpPr>
            <p:cNvPr id="19" name="Rectangle 18"/>
            <p:cNvSpPr/>
            <p:nvPr/>
          </p:nvSpPr>
          <p:spPr>
            <a:xfrm rot="16200000">
              <a:off x="6718153" y="3086100"/>
              <a:ext cx="2286000" cy="228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299178" y="3567379"/>
              <a:ext cx="112395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b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</a:t>
              </a:r>
              <a:endParaRPr lang="uk-UA" sz="8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177334" y="3356044"/>
              <a:ext cx="413582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Strengths/ </a:t>
              </a:r>
              <a:r>
                <a:rPr lang="en-US" sz="2800" dirty="0" err="1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Stärken</a:t>
              </a:r>
              <a:endParaRPr lang="en-US" sz="28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77334" y="4000500"/>
              <a:ext cx="546575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8" name="Freeform 122"/>
            <p:cNvSpPr>
              <a:spLocks noEditPoints="1"/>
            </p:cNvSpPr>
            <p:nvPr/>
          </p:nvSpPr>
          <p:spPr bwMode="auto">
            <a:xfrm>
              <a:off x="209342" y="3480986"/>
              <a:ext cx="978720" cy="978720"/>
            </a:xfrm>
            <a:custGeom>
              <a:avLst/>
              <a:gdLst>
                <a:gd name="T0" fmla="*/ 176 w 176"/>
                <a:gd name="T1" fmla="*/ 52 h 176"/>
                <a:gd name="T2" fmla="*/ 175 w 176"/>
                <a:gd name="T3" fmla="*/ 50 h 176"/>
                <a:gd name="T4" fmla="*/ 175 w 176"/>
                <a:gd name="T5" fmla="*/ 50 h 176"/>
                <a:gd name="T6" fmla="*/ 175 w 176"/>
                <a:gd name="T7" fmla="*/ 49 h 176"/>
                <a:gd name="T8" fmla="*/ 175 w 176"/>
                <a:gd name="T9" fmla="*/ 49 h 176"/>
                <a:gd name="T10" fmla="*/ 127 w 176"/>
                <a:gd name="T11" fmla="*/ 2 h 176"/>
                <a:gd name="T12" fmla="*/ 127 w 176"/>
                <a:gd name="T13" fmla="*/ 2 h 176"/>
                <a:gd name="T14" fmla="*/ 124 w 176"/>
                <a:gd name="T15" fmla="*/ 0 h 176"/>
                <a:gd name="T16" fmla="*/ 52 w 176"/>
                <a:gd name="T17" fmla="*/ 0 h 176"/>
                <a:gd name="T18" fmla="*/ 49 w 176"/>
                <a:gd name="T19" fmla="*/ 2 h 176"/>
                <a:gd name="T20" fmla="*/ 49 w 176"/>
                <a:gd name="T21" fmla="*/ 2 h 176"/>
                <a:gd name="T22" fmla="*/ 1 w 176"/>
                <a:gd name="T23" fmla="*/ 49 h 176"/>
                <a:gd name="T24" fmla="*/ 1 w 176"/>
                <a:gd name="T25" fmla="*/ 49 h 176"/>
                <a:gd name="T26" fmla="*/ 1 w 176"/>
                <a:gd name="T27" fmla="*/ 50 h 176"/>
                <a:gd name="T28" fmla="*/ 1 w 176"/>
                <a:gd name="T29" fmla="*/ 50 h 176"/>
                <a:gd name="T30" fmla="*/ 0 w 176"/>
                <a:gd name="T31" fmla="*/ 52 h 176"/>
                <a:gd name="T32" fmla="*/ 1 w 176"/>
                <a:gd name="T33" fmla="*/ 54 h 176"/>
                <a:gd name="T34" fmla="*/ 1 w 176"/>
                <a:gd name="T35" fmla="*/ 55 h 176"/>
                <a:gd name="T36" fmla="*/ 85 w 176"/>
                <a:gd name="T37" fmla="*/ 175 h 176"/>
                <a:gd name="T38" fmla="*/ 85 w 176"/>
                <a:gd name="T39" fmla="*/ 174 h 176"/>
                <a:gd name="T40" fmla="*/ 88 w 176"/>
                <a:gd name="T41" fmla="*/ 176 h 176"/>
                <a:gd name="T42" fmla="*/ 91 w 176"/>
                <a:gd name="T43" fmla="*/ 174 h 176"/>
                <a:gd name="T44" fmla="*/ 91 w 176"/>
                <a:gd name="T45" fmla="*/ 175 h 176"/>
                <a:gd name="T46" fmla="*/ 175 w 176"/>
                <a:gd name="T47" fmla="*/ 55 h 176"/>
                <a:gd name="T48" fmla="*/ 175 w 176"/>
                <a:gd name="T49" fmla="*/ 54 h 176"/>
                <a:gd name="T50" fmla="*/ 176 w 176"/>
                <a:gd name="T51" fmla="*/ 52 h 176"/>
                <a:gd name="T52" fmla="*/ 122 w 176"/>
                <a:gd name="T53" fmla="*/ 8 h 176"/>
                <a:gd name="T54" fmla="*/ 162 w 176"/>
                <a:gd name="T55" fmla="*/ 48 h 176"/>
                <a:gd name="T56" fmla="*/ 126 w 176"/>
                <a:gd name="T57" fmla="*/ 48 h 176"/>
                <a:gd name="T58" fmla="*/ 106 w 176"/>
                <a:gd name="T59" fmla="*/ 8 h 176"/>
                <a:gd name="T60" fmla="*/ 122 w 176"/>
                <a:gd name="T61" fmla="*/ 8 h 176"/>
                <a:gd name="T62" fmla="*/ 98 w 176"/>
                <a:gd name="T63" fmla="*/ 8 h 176"/>
                <a:gd name="T64" fmla="*/ 118 w 176"/>
                <a:gd name="T65" fmla="*/ 48 h 176"/>
                <a:gd name="T66" fmla="*/ 58 w 176"/>
                <a:gd name="T67" fmla="*/ 48 h 176"/>
                <a:gd name="T68" fmla="*/ 78 w 176"/>
                <a:gd name="T69" fmla="*/ 8 h 176"/>
                <a:gd name="T70" fmla="*/ 98 w 176"/>
                <a:gd name="T71" fmla="*/ 8 h 176"/>
                <a:gd name="T72" fmla="*/ 54 w 176"/>
                <a:gd name="T73" fmla="*/ 8 h 176"/>
                <a:gd name="T74" fmla="*/ 70 w 176"/>
                <a:gd name="T75" fmla="*/ 8 h 176"/>
                <a:gd name="T76" fmla="*/ 50 w 176"/>
                <a:gd name="T77" fmla="*/ 48 h 176"/>
                <a:gd name="T78" fmla="*/ 14 w 176"/>
                <a:gd name="T79" fmla="*/ 48 h 176"/>
                <a:gd name="T80" fmla="*/ 54 w 176"/>
                <a:gd name="T81" fmla="*/ 8 h 176"/>
                <a:gd name="T82" fmla="*/ 12 w 176"/>
                <a:gd name="T83" fmla="*/ 56 h 176"/>
                <a:gd name="T84" fmla="*/ 49 w 176"/>
                <a:gd name="T85" fmla="*/ 56 h 176"/>
                <a:gd name="T86" fmla="*/ 77 w 176"/>
                <a:gd name="T87" fmla="*/ 149 h 176"/>
                <a:gd name="T88" fmla="*/ 12 w 176"/>
                <a:gd name="T89" fmla="*/ 56 h 176"/>
                <a:gd name="T90" fmla="*/ 88 w 176"/>
                <a:gd name="T91" fmla="*/ 158 h 176"/>
                <a:gd name="T92" fmla="*/ 57 w 176"/>
                <a:gd name="T93" fmla="*/ 56 h 176"/>
                <a:gd name="T94" fmla="*/ 119 w 176"/>
                <a:gd name="T95" fmla="*/ 56 h 176"/>
                <a:gd name="T96" fmla="*/ 88 w 176"/>
                <a:gd name="T97" fmla="*/ 158 h 176"/>
                <a:gd name="T98" fmla="*/ 99 w 176"/>
                <a:gd name="T99" fmla="*/ 149 h 176"/>
                <a:gd name="T100" fmla="*/ 127 w 176"/>
                <a:gd name="T101" fmla="*/ 56 h 176"/>
                <a:gd name="T102" fmla="*/ 164 w 176"/>
                <a:gd name="T103" fmla="*/ 56 h 176"/>
                <a:gd name="T104" fmla="*/ 99 w 176"/>
                <a:gd name="T105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6" h="176">
                  <a:moveTo>
                    <a:pt x="176" y="52"/>
                  </a:moveTo>
                  <a:cubicBezTo>
                    <a:pt x="176" y="51"/>
                    <a:pt x="176" y="50"/>
                    <a:pt x="175" y="50"/>
                  </a:cubicBezTo>
                  <a:cubicBezTo>
                    <a:pt x="175" y="50"/>
                    <a:pt x="175" y="50"/>
                    <a:pt x="175" y="50"/>
                  </a:cubicBezTo>
                  <a:cubicBezTo>
                    <a:pt x="175" y="49"/>
                    <a:pt x="175" y="49"/>
                    <a:pt x="175" y="49"/>
                  </a:cubicBezTo>
                  <a:cubicBezTo>
                    <a:pt x="175" y="49"/>
                    <a:pt x="175" y="49"/>
                    <a:pt x="175" y="49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6" y="1"/>
                    <a:pt x="125" y="0"/>
                    <a:pt x="124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1" y="0"/>
                    <a:pt x="50" y="1"/>
                    <a:pt x="49" y="2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0" y="50"/>
                    <a:pt x="0" y="51"/>
                    <a:pt x="0" y="52"/>
                  </a:cubicBezTo>
                  <a:cubicBezTo>
                    <a:pt x="0" y="53"/>
                    <a:pt x="0" y="54"/>
                    <a:pt x="1" y="54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85" y="175"/>
                    <a:pt x="85" y="175"/>
                    <a:pt x="85" y="175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6" y="175"/>
                    <a:pt x="87" y="176"/>
                    <a:pt x="88" y="176"/>
                  </a:cubicBezTo>
                  <a:cubicBezTo>
                    <a:pt x="89" y="176"/>
                    <a:pt x="90" y="175"/>
                    <a:pt x="91" y="174"/>
                  </a:cubicBezTo>
                  <a:cubicBezTo>
                    <a:pt x="91" y="175"/>
                    <a:pt x="91" y="175"/>
                    <a:pt x="91" y="175"/>
                  </a:cubicBezTo>
                  <a:cubicBezTo>
                    <a:pt x="175" y="55"/>
                    <a:pt x="175" y="55"/>
                    <a:pt x="175" y="55"/>
                  </a:cubicBezTo>
                  <a:cubicBezTo>
                    <a:pt x="175" y="54"/>
                    <a:pt x="175" y="54"/>
                    <a:pt x="175" y="54"/>
                  </a:cubicBezTo>
                  <a:cubicBezTo>
                    <a:pt x="176" y="54"/>
                    <a:pt x="176" y="53"/>
                    <a:pt x="176" y="52"/>
                  </a:cubicBezTo>
                  <a:moveTo>
                    <a:pt x="122" y="8"/>
                  </a:moveTo>
                  <a:cubicBezTo>
                    <a:pt x="162" y="48"/>
                    <a:pt x="162" y="48"/>
                    <a:pt x="162" y="48"/>
                  </a:cubicBezTo>
                  <a:cubicBezTo>
                    <a:pt x="126" y="48"/>
                    <a:pt x="126" y="48"/>
                    <a:pt x="126" y="48"/>
                  </a:cubicBezTo>
                  <a:cubicBezTo>
                    <a:pt x="106" y="8"/>
                    <a:pt x="106" y="8"/>
                    <a:pt x="106" y="8"/>
                  </a:cubicBezTo>
                  <a:lnTo>
                    <a:pt x="122" y="8"/>
                  </a:lnTo>
                  <a:close/>
                  <a:moveTo>
                    <a:pt x="98" y="8"/>
                  </a:moveTo>
                  <a:cubicBezTo>
                    <a:pt x="118" y="48"/>
                    <a:pt x="118" y="48"/>
                    <a:pt x="118" y="48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78" y="8"/>
                    <a:pt x="78" y="8"/>
                    <a:pt x="78" y="8"/>
                  </a:cubicBezTo>
                  <a:lnTo>
                    <a:pt x="98" y="8"/>
                  </a:lnTo>
                  <a:close/>
                  <a:moveTo>
                    <a:pt x="54" y="8"/>
                  </a:moveTo>
                  <a:cubicBezTo>
                    <a:pt x="70" y="8"/>
                    <a:pt x="70" y="8"/>
                    <a:pt x="70" y="8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14" y="48"/>
                    <a:pt x="14" y="48"/>
                    <a:pt x="14" y="48"/>
                  </a:cubicBezTo>
                  <a:lnTo>
                    <a:pt x="54" y="8"/>
                  </a:lnTo>
                  <a:close/>
                  <a:moveTo>
                    <a:pt x="12" y="56"/>
                  </a:moveTo>
                  <a:cubicBezTo>
                    <a:pt x="49" y="56"/>
                    <a:pt x="49" y="56"/>
                    <a:pt x="49" y="56"/>
                  </a:cubicBezTo>
                  <a:cubicBezTo>
                    <a:pt x="77" y="149"/>
                    <a:pt x="77" y="149"/>
                    <a:pt x="77" y="149"/>
                  </a:cubicBezTo>
                  <a:lnTo>
                    <a:pt x="12" y="56"/>
                  </a:lnTo>
                  <a:close/>
                  <a:moveTo>
                    <a:pt x="88" y="158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119" y="56"/>
                    <a:pt x="119" y="56"/>
                    <a:pt x="119" y="56"/>
                  </a:cubicBezTo>
                  <a:lnTo>
                    <a:pt x="88" y="158"/>
                  </a:lnTo>
                  <a:close/>
                  <a:moveTo>
                    <a:pt x="99" y="149"/>
                  </a:moveTo>
                  <a:cubicBezTo>
                    <a:pt x="127" y="56"/>
                    <a:pt x="127" y="56"/>
                    <a:pt x="127" y="56"/>
                  </a:cubicBezTo>
                  <a:cubicBezTo>
                    <a:pt x="164" y="56"/>
                    <a:pt x="164" y="56"/>
                    <a:pt x="164" y="56"/>
                  </a:cubicBezTo>
                  <a:lnTo>
                    <a:pt x="99" y="1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232753" y="5549199"/>
            <a:ext cx="9039427" cy="2286000"/>
            <a:chOff x="9232753" y="5549199"/>
            <a:chExt cx="9039427" cy="2286000"/>
          </a:xfrm>
        </p:grpSpPr>
        <p:sp>
          <p:nvSpPr>
            <p:cNvPr id="35" name="Rectangle 34"/>
            <p:cNvSpPr/>
            <p:nvPr/>
          </p:nvSpPr>
          <p:spPr>
            <a:xfrm rot="5400000">
              <a:off x="9232753" y="5549199"/>
              <a:ext cx="2286000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9813778" y="6030477"/>
              <a:ext cx="112395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b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T</a:t>
              </a:r>
              <a:endParaRPr lang="uk-UA" sz="8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2260567" y="5921398"/>
              <a:ext cx="363968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Threats/ </a:t>
              </a:r>
              <a:r>
                <a:rPr lang="en-US" sz="28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Gefahren</a:t>
              </a:r>
              <a:endParaRPr lang="en-US" sz="28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2260568" y="6578638"/>
              <a:ext cx="36396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39" name="Freeform 371"/>
            <p:cNvSpPr>
              <a:spLocks noEditPoints="1"/>
            </p:cNvSpPr>
            <p:nvPr/>
          </p:nvSpPr>
          <p:spPr bwMode="auto">
            <a:xfrm>
              <a:off x="17294170" y="6203191"/>
              <a:ext cx="978010" cy="978010"/>
            </a:xfrm>
            <a:custGeom>
              <a:avLst/>
              <a:gdLst>
                <a:gd name="T0" fmla="*/ 96 w 176"/>
                <a:gd name="T1" fmla="*/ 124 h 176"/>
                <a:gd name="T2" fmla="*/ 92 w 176"/>
                <a:gd name="T3" fmla="*/ 120 h 176"/>
                <a:gd name="T4" fmla="*/ 89 w 176"/>
                <a:gd name="T5" fmla="*/ 121 h 176"/>
                <a:gd name="T6" fmla="*/ 65 w 176"/>
                <a:gd name="T7" fmla="*/ 145 h 176"/>
                <a:gd name="T8" fmla="*/ 64 w 176"/>
                <a:gd name="T9" fmla="*/ 148 h 176"/>
                <a:gd name="T10" fmla="*/ 68 w 176"/>
                <a:gd name="T11" fmla="*/ 152 h 176"/>
                <a:gd name="T12" fmla="*/ 82 w 176"/>
                <a:gd name="T13" fmla="*/ 152 h 176"/>
                <a:gd name="T14" fmla="*/ 65 w 176"/>
                <a:gd name="T15" fmla="*/ 169 h 176"/>
                <a:gd name="T16" fmla="*/ 64 w 176"/>
                <a:gd name="T17" fmla="*/ 172 h 176"/>
                <a:gd name="T18" fmla="*/ 68 w 176"/>
                <a:gd name="T19" fmla="*/ 176 h 176"/>
                <a:gd name="T20" fmla="*/ 71 w 176"/>
                <a:gd name="T21" fmla="*/ 175 h 176"/>
                <a:gd name="T22" fmla="*/ 95 w 176"/>
                <a:gd name="T23" fmla="*/ 151 h 176"/>
                <a:gd name="T24" fmla="*/ 96 w 176"/>
                <a:gd name="T25" fmla="*/ 148 h 176"/>
                <a:gd name="T26" fmla="*/ 92 w 176"/>
                <a:gd name="T27" fmla="*/ 144 h 176"/>
                <a:gd name="T28" fmla="*/ 92 w 176"/>
                <a:gd name="T29" fmla="*/ 144 h 176"/>
                <a:gd name="T30" fmla="*/ 78 w 176"/>
                <a:gd name="T31" fmla="*/ 144 h 176"/>
                <a:gd name="T32" fmla="*/ 95 w 176"/>
                <a:gd name="T33" fmla="*/ 127 h 176"/>
                <a:gd name="T34" fmla="*/ 96 w 176"/>
                <a:gd name="T35" fmla="*/ 124 h 176"/>
                <a:gd name="T36" fmla="*/ 52 w 176"/>
                <a:gd name="T37" fmla="*/ 128 h 176"/>
                <a:gd name="T38" fmla="*/ 49 w 176"/>
                <a:gd name="T39" fmla="*/ 129 h 176"/>
                <a:gd name="T40" fmla="*/ 25 w 176"/>
                <a:gd name="T41" fmla="*/ 153 h 176"/>
                <a:gd name="T42" fmla="*/ 24 w 176"/>
                <a:gd name="T43" fmla="*/ 156 h 176"/>
                <a:gd name="T44" fmla="*/ 28 w 176"/>
                <a:gd name="T45" fmla="*/ 160 h 176"/>
                <a:gd name="T46" fmla="*/ 31 w 176"/>
                <a:gd name="T47" fmla="*/ 159 h 176"/>
                <a:gd name="T48" fmla="*/ 55 w 176"/>
                <a:gd name="T49" fmla="*/ 135 h 176"/>
                <a:gd name="T50" fmla="*/ 56 w 176"/>
                <a:gd name="T51" fmla="*/ 132 h 176"/>
                <a:gd name="T52" fmla="*/ 52 w 176"/>
                <a:gd name="T53" fmla="*/ 128 h 176"/>
                <a:gd name="T54" fmla="*/ 152 w 176"/>
                <a:gd name="T55" fmla="*/ 41 h 176"/>
                <a:gd name="T56" fmla="*/ 152 w 176"/>
                <a:gd name="T57" fmla="*/ 40 h 176"/>
                <a:gd name="T58" fmla="*/ 128 w 176"/>
                <a:gd name="T59" fmla="*/ 16 h 176"/>
                <a:gd name="T60" fmla="*/ 112 w 176"/>
                <a:gd name="T61" fmla="*/ 22 h 176"/>
                <a:gd name="T62" fmla="*/ 72 w 176"/>
                <a:gd name="T63" fmla="*/ 0 h 176"/>
                <a:gd name="T64" fmla="*/ 25 w 176"/>
                <a:gd name="T65" fmla="*/ 41 h 176"/>
                <a:gd name="T66" fmla="*/ 0 w 176"/>
                <a:gd name="T67" fmla="*/ 72 h 176"/>
                <a:gd name="T68" fmla="*/ 32 w 176"/>
                <a:gd name="T69" fmla="*/ 104 h 176"/>
                <a:gd name="T70" fmla="*/ 144 w 176"/>
                <a:gd name="T71" fmla="*/ 104 h 176"/>
                <a:gd name="T72" fmla="*/ 176 w 176"/>
                <a:gd name="T73" fmla="*/ 72 h 176"/>
                <a:gd name="T74" fmla="*/ 152 w 176"/>
                <a:gd name="T75" fmla="*/ 41 h 176"/>
                <a:gd name="T76" fmla="*/ 144 w 176"/>
                <a:gd name="T77" fmla="*/ 96 h 176"/>
                <a:gd name="T78" fmla="*/ 32 w 176"/>
                <a:gd name="T79" fmla="*/ 96 h 176"/>
                <a:gd name="T80" fmla="*/ 8 w 176"/>
                <a:gd name="T81" fmla="*/ 72 h 176"/>
                <a:gd name="T82" fmla="*/ 26 w 176"/>
                <a:gd name="T83" fmla="*/ 49 h 176"/>
                <a:gd name="T84" fmla="*/ 32 w 176"/>
                <a:gd name="T85" fmla="*/ 42 h 176"/>
                <a:gd name="T86" fmla="*/ 72 w 176"/>
                <a:gd name="T87" fmla="*/ 8 h 176"/>
                <a:gd name="T88" fmla="*/ 102 w 176"/>
                <a:gd name="T89" fmla="*/ 22 h 176"/>
                <a:gd name="T90" fmla="*/ 111 w 176"/>
                <a:gd name="T91" fmla="*/ 30 h 176"/>
                <a:gd name="T92" fmla="*/ 112 w 176"/>
                <a:gd name="T93" fmla="*/ 30 h 176"/>
                <a:gd name="T94" fmla="*/ 117 w 176"/>
                <a:gd name="T95" fmla="*/ 28 h 176"/>
                <a:gd name="T96" fmla="*/ 128 w 176"/>
                <a:gd name="T97" fmla="*/ 24 h 176"/>
                <a:gd name="T98" fmla="*/ 144 w 176"/>
                <a:gd name="T99" fmla="*/ 40 h 176"/>
                <a:gd name="T100" fmla="*/ 144 w 176"/>
                <a:gd name="T101" fmla="*/ 41 h 176"/>
                <a:gd name="T102" fmla="*/ 150 w 176"/>
                <a:gd name="T103" fmla="*/ 49 h 176"/>
                <a:gd name="T104" fmla="*/ 168 w 176"/>
                <a:gd name="T105" fmla="*/ 72 h 176"/>
                <a:gd name="T106" fmla="*/ 144 w 176"/>
                <a:gd name="T107" fmla="*/ 96 h 176"/>
                <a:gd name="T108" fmla="*/ 136 w 176"/>
                <a:gd name="T109" fmla="*/ 128 h 176"/>
                <a:gd name="T110" fmla="*/ 133 w 176"/>
                <a:gd name="T111" fmla="*/ 129 h 176"/>
                <a:gd name="T112" fmla="*/ 109 w 176"/>
                <a:gd name="T113" fmla="*/ 153 h 176"/>
                <a:gd name="T114" fmla="*/ 108 w 176"/>
                <a:gd name="T115" fmla="*/ 156 h 176"/>
                <a:gd name="T116" fmla="*/ 112 w 176"/>
                <a:gd name="T117" fmla="*/ 160 h 176"/>
                <a:gd name="T118" fmla="*/ 115 w 176"/>
                <a:gd name="T119" fmla="*/ 159 h 176"/>
                <a:gd name="T120" fmla="*/ 139 w 176"/>
                <a:gd name="T121" fmla="*/ 135 h 176"/>
                <a:gd name="T122" fmla="*/ 140 w 176"/>
                <a:gd name="T123" fmla="*/ 132 h 176"/>
                <a:gd name="T124" fmla="*/ 136 w 176"/>
                <a:gd name="T125" fmla="*/ 12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6" h="176">
                  <a:moveTo>
                    <a:pt x="96" y="124"/>
                  </a:moveTo>
                  <a:cubicBezTo>
                    <a:pt x="96" y="122"/>
                    <a:pt x="94" y="120"/>
                    <a:pt x="92" y="120"/>
                  </a:cubicBezTo>
                  <a:cubicBezTo>
                    <a:pt x="91" y="120"/>
                    <a:pt x="90" y="120"/>
                    <a:pt x="89" y="121"/>
                  </a:cubicBezTo>
                  <a:cubicBezTo>
                    <a:pt x="65" y="145"/>
                    <a:pt x="65" y="145"/>
                    <a:pt x="65" y="145"/>
                  </a:cubicBezTo>
                  <a:cubicBezTo>
                    <a:pt x="64" y="146"/>
                    <a:pt x="64" y="147"/>
                    <a:pt x="64" y="148"/>
                  </a:cubicBezTo>
                  <a:cubicBezTo>
                    <a:pt x="64" y="150"/>
                    <a:pt x="66" y="152"/>
                    <a:pt x="68" y="152"/>
                  </a:cubicBezTo>
                  <a:cubicBezTo>
                    <a:pt x="82" y="152"/>
                    <a:pt x="82" y="152"/>
                    <a:pt x="82" y="15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4" y="170"/>
                    <a:pt x="64" y="171"/>
                    <a:pt x="64" y="172"/>
                  </a:cubicBezTo>
                  <a:cubicBezTo>
                    <a:pt x="64" y="174"/>
                    <a:pt x="66" y="176"/>
                    <a:pt x="68" y="176"/>
                  </a:cubicBezTo>
                  <a:cubicBezTo>
                    <a:pt x="69" y="176"/>
                    <a:pt x="70" y="176"/>
                    <a:pt x="71" y="175"/>
                  </a:cubicBezTo>
                  <a:cubicBezTo>
                    <a:pt x="95" y="151"/>
                    <a:pt x="95" y="151"/>
                    <a:pt x="95" y="151"/>
                  </a:cubicBezTo>
                  <a:cubicBezTo>
                    <a:pt x="96" y="150"/>
                    <a:pt x="96" y="149"/>
                    <a:pt x="96" y="148"/>
                  </a:cubicBezTo>
                  <a:cubicBezTo>
                    <a:pt x="96" y="146"/>
                    <a:pt x="94" y="144"/>
                    <a:pt x="92" y="144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78" y="144"/>
                    <a:pt x="78" y="144"/>
                    <a:pt x="78" y="144"/>
                  </a:cubicBezTo>
                  <a:cubicBezTo>
                    <a:pt x="95" y="127"/>
                    <a:pt x="95" y="127"/>
                    <a:pt x="95" y="127"/>
                  </a:cubicBezTo>
                  <a:cubicBezTo>
                    <a:pt x="96" y="126"/>
                    <a:pt x="96" y="125"/>
                    <a:pt x="96" y="124"/>
                  </a:cubicBezTo>
                  <a:moveTo>
                    <a:pt x="52" y="128"/>
                  </a:moveTo>
                  <a:cubicBezTo>
                    <a:pt x="51" y="128"/>
                    <a:pt x="50" y="128"/>
                    <a:pt x="49" y="129"/>
                  </a:cubicBezTo>
                  <a:cubicBezTo>
                    <a:pt x="25" y="153"/>
                    <a:pt x="25" y="153"/>
                    <a:pt x="25" y="153"/>
                  </a:cubicBezTo>
                  <a:cubicBezTo>
                    <a:pt x="24" y="154"/>
                    <a:pt x="24" y="155"/>
                    <a:pt x="24" y="156"/>
                  </a:cubicBezTo>
                  <a:cubicBezTo>
                    <a:pt x="24" y="158"/>
                    <a:pt x="26" y="160"/>
                    <a:pt x="28" y="160"/>
                  </a:cubicBezTo>
                  <a:cubicBezTo>
                    <a:pt x="29" y="160"/>
                    <a:pt x="30" y="160"/>
                    <a:pt x="31" y="159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56" y="134"/>
                    <a:pt x="56" y="133"/>
                    <a:pt x="56" y="132"/>
                  </a:cubicBezTo>
                  <a:cubicBezTo>
                    <a:pt x="56" y="130"/>
                    <a:pt x="54" y="128"/>
                    <a:pt x="52" y="128"/>
                  </a:cubicBezTo>
                  <a:moveTo>
                    <a:pt x="152" y="41"/>
                  </a:moveTo>
                  <a:cubicBezTo>
                    <a:pt x="152" y="41"/>
                    <a:pt x="152" y="40"/>
                    <a:pt x="152" y="40"/>
                  </a:cubicBezTo>
                  <a:cubicBezTo>
                    <a:pt x="152" y="27"/>
                    <a:pt x="141" y="16"/>
                    <a:pt x="128" y="16"/>
                  </a:cubicBezTo>
                  <a:cubicBezTo>
                    <a:pt x="122" y="16"/>
                    <a:pt x="116" y="18"/>
                    <a:pt x="112" y="22"/>
                  </a:cubicBezTo>
                  <a:cubicBezTo>
                    <a:pt x="104" y="9"/>
                    <a:pt x="89" y="0"/>
                    <a:pt x="72" y="0"/>
                  </a:cubicBezTo>
                  <a:cubicBezTo>
                    <a:pt x="48" y="0"/>
                    <a:pt x="28" y="18"/>
                    <a:pt x="25" y="41"/>
                  </a:cubicBezTo>
                  <a:cubicBezTo>
                    <a:pt x="10" y="44"/>
                    <a:pt x="0" y="57"/>
                    <a:pt x="0" y="72"/>
                  </a:cubicBezTo>
                  <a:cubicBezTo>
                    <a:pt x="0" y="90"/>
                    <a:pt x="14" y="104"/>
                    <a:pt x="32" y="104"/>
                  </a:cubicBezTo>
                  <a:cubicBezTo>
                    <a:pt x="144" y="104"/>
                    <a:pt x="144" y="104"/>
                    <a:pt x="144" y="104"/>
                  </a:cubicBezTo>
                  <a:cubicBezTo>
                    <a:pt x="162" y="104"/>
                    <a:pt x="176" y="90"/>
                    <a:pt x="176" y="72"/>
                  </a:cubicBezTo>
                  <a:cubicBezTo>
                    <a:pt x="176" y="57"/>
                    <a:pt x="166" y="45"/>
                    <a:pt x="152" y="41"/>
                  </a:cubicBezTo>
                  <a:moveTo>
                    <a:pt x="144" y="96"/>
                  </a:moveTo>
                  <a:cubicBezTo>
                    <a:pt x="32" y="96"/>
                    <a:pt x="32" y="96"/>
                    <a:pt x="32" y="96"/>
                  </a:cubicBezTo>
                  <a:cubicBezTo>
                    <a:pt x="19" y="96"/>
                    <a:pt x="8" y="85"/>
                    <a:pt x="8" y="72"/>
                  </a:cubicBezTo>
                  <a:cubicBezTo>
                    <a:pt x="8" y="61"/>
                    <a:pt x="16" y="51"/>
                    <a:pt x="26" y="49"/>
                  </a:cubicBezTo>
                  <a:cubicBezTo>
                    <a:pt x="30" y="48"/>
                    <a:pt x="32" y="45"/>
                    <a:pt x="32" y="42"/>
                  </a:cubicBezTo>
                  <a:cubicBezTo>
                    <a:pt x="35" y="23"/>
                    <a:pt x="52" y="8"/>
                    <a:pt x="72" y="8"/>
                  </a:cubicBezTo>
                  <a:cubicBezTo>
                    <a:pt x="86" y="8"/>
                    <a:pt x="94" y="11"/>
                    <a:pt x="102" y="22"/>
                  </a:cubicBezTo>
                  <a:cubicBezTo>
                    <a:pt x="103" y="24"/>
                    <a:pt x="109" y="30"/>
                    <a:pt x="111" y="30"/>
                  </a:cubicBezTo>
                  <a:cubicBezTo>
                    <a:pt x="111" y="30"/>
                    <a:pt x="112" y="30"/>
                    <a:pt x="112" y="30"/>
                  </a:cubicBezTo>
                  <a:cubicBezTo>
                    <a:pt x="114" y="30"/>
                    <a:pt x="116" y="29"/>
                    <a:pt x="117" y="28"/>
                  </a:cubicBezTo>
                  <a:cubicBezTo>
                    <a:pt x="120" y="25"/>
                    <a:pt x="124" y="24"/>
                    <a:pt x="128" y="24"/>
                  </a:cubicBezTo>
                  <a:cubicBezTo>
                    <a:pt x="137" y="24"/>
                    <a:pt x="144" y="31"/>
                    <a:pt x="144" y="40"/>
                  </a:cubicBezTo>
                  <a:cubicBezTo>
                    <a:pt x="144" y="41"/>
                    <a:pt x="144" y="41"/>
                    <a:pt x="144" y="41"/>
                  </a:cubicBezTo>
                  <a:cubicBezTo>
                    <a:pt x="144" y="44"/>
                    <a:pt x="146" y="48"/>
                    <a:pt x="150" y="49"/>
                  </a:cubicBezTo>
                  <a:cubicBezTo>
                    <a:pt x="161" y="52"/>
                    <a:pt x="168" y="61"/>
                    <a:pt x="168" y="72"/>
                  </a:cubicBezTo>
                  <a:cubicBezTo>
                    <a:pt x="168" y="85"/>
                    <a:pt x="157" y="96"/>
                    <a:pt x="144" y="96"/>
                  </a:cubicBezTo>
                  <a:moveTo>
                    <a:pt x="136" y="128"/>
                  </a:moveTo>
                  <a:cubicBezTo>
                    <a:pt x="135" y="128"/>
                    <a:pt x="134" y="128"/>
                    <a:pt x="133" y="129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8" y="154"/>
                    <a:pt x="108" y="155"/>
                    <a:pt x="108" y="156"/>
                  </a:cubicBezTo>
                  <a:cubicBezTo>
                    <a:pt x="108" y="158"/>
                    <a:pt x="110" y="160"/>
                    <a:pt x="112" y="160"/>
                  </a:cubicBezTo>
                  <a:cubicBezTo>
                    <a:pt x="113" y="160"/>
                    <a:pt x="114" y="160"/>
                    <a:pt x="115" y="159"/>
                  </a:cubicBezTo>
                  <a:cubicBezTo>
                    <a:pt x="139" y="135"/>
                    <a:pt x="139" y="135"/>
                    <a:pt x="139" y="135"/>
                  </a:cubicBezTo>
                  <a:cubicBezTo>
                    <a:pt x="140" y="134"/>
                    <a:pt x="140" y="133"/>
                    <a:pt x="140" y="132"/>
                  </a:cubicBezTo>
                  <a:cubicBezTo>
                    <a:pt x="140" y="130"/>
                    <a:pt x="138" y="128"/>
                    <a:pt x="136" y="128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232753" y="3086100"/>
            <a:ext cx="8996362" cy="2286000"/>
            <a:chOff x="9232753" y="3086100"/>
            <a:chExt cx="8996362" cy="2286000"/>
          </a:xfrm>
        </p:grpSpPr>
        <p:sp>
          <p:nvSpPr>
            <p:cNvPr id="27" name="Rectangle 26"/>
            <p:cNvSpPr/>
            <p:nvPr/>
          </p:nvSpPr>
          <p:spPr>
            <a:xfrm>
              <a:off x="9232753" y="3086100"/>
              <a:ext cx="2286000" cy="22860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9813778" y="3567379"/>
              <a:ext cx="112395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b="1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W</a:t>
              </a:r>
              <a:endParaRPr lang="uk-UA" sz="8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1963400" y="3343260"/>
              <a:ext cx="49529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Verdana" panose="020B0604030504040204" pitchFamily="34" charset="0"/>
                  <a:ea typeface="Verdana" panose="020B0604030504040204" pitchFamily="34" charset="0"/>
                </a:rPr>
                <a:t>Weaknesses/ </a:t>
              </a:r>
              <a:r>
                <a:rPr lang="en-US" sz="2800" dirty="0" err="1">
                  <a:latin typeface="Verdana" panose="020B0604030504040204" pitchFamily="34" charset="0"/>
                  <a:ea typeface="Verdana" panose="020B0604030504040204" pitchFamily="34" charset="0"/>
                </a:rPr>
                <a:t>Schwächen</a:t>
              </a:r>
              <a:endParaRPr lang="en-US" sz="2800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260568" y="4000500"/>
              <a:ext cx="36396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0" name="Freeform 441"/>
            <p:cNvSpPr>
              <a:spLocks noEditPoints="1"/>
            </p:cNvSpPr>
            <p:nvPr/>
          </p:nvSpPr>
          <p:spPr bwMode="auto">
            <a:xfrm>
              <a:off x="17337235" y="3480986"/>
              <a:ext cx="891880" cy="891880"/>
            </a:xfrm>
            <a:custGeom>
              <a:avLst/>
              <a:gdLst>
                <a:gd name="T0" fmla="*/ 176 w 176"/>
                <a:gd name="T1" fmla="*/ 52 h 176"/>
                <a:gd name="T2" fmla="*/ 124 w 176"/>
                <a:gd name="T3" fmla="*/ 0 h 176"/>
                <a:gd name="T4" fmla="*/ 88 w 176"/>
                <a:gd name="T5" fmla="*/ 15 h 176"/>
                <a:gd name="T6" fmla="*/ 52 w 176"/>
                <a:gd name="T7" fmla="*/ 0 h 176"/>
                <a:gd name="T8" fmla="*/ 0 w 176"/>
                <a:gd name="T9" fmla="*/ 52 h 176"/>
                <a:gd name="T10" fmla="*/ 0 w 176"/>
                <a:gd name="T11" fmla="*/ 58 h 176"/>
                <a:gd name="T12" fmla="*/ 88 w 176"/>
                <a:gd name="T13" fmla="*/ 176 h 176"/>
                <a:gd name="T14" fmla="*/ 176 w 176"/>
                <a:gd name="T15" fmla="*/ 58 h 176"/>
                <a:gd name="T16" fmla="*/ 176 w 176"/>
                <a:gd name="T17" fmla="*/ 52 h 176"/>
                <a:gd name="T18" fmla="*/ 168 w 176"/>
                <a:gd name="T19" fmla="*/ 57 h 176"/>
                <a:gd name="T20" fmla="*/ 88 w 176"/>
                <a:gd name="T21" fmla="*/ 167 h 176"/>
                <a:gd name="T22" fmla="*/ 8 w 176"/>
                <a:gd name="T23" fmla="*/ 57 h 176"/>
                <a:gd name="T24" fmla="*/ 8 w 176"/>
                <a:gd name="T25" fmla="*/ 52 h 176"/>
                <a:gd name="T26" fmla="*/ 52 w 176"/>
                <a:gd name="T27" fmla="*/ 8 h 176"/>
                <a:gd name="T28" fmla="*/ 82 w 176"/>
                <a:gd name="T29" fmla="*/ 20 h 176"/>
                <a:gd name="T30" fmla="*/ 86 w 176"/>
                <a:gd name="T31" fmla="*/ 24 h 176"/>
                <a:gd name="T32" fmla="*/ 72 w 176"/>
                <a:gd name="T33" fmla="*/ 56 h 176"/>
                <a:gd name="T34" fmla="*/ 92 w 176"/>
                <a:gd name="T35" fmla="*/ 80 h 176"/>
                <a:gd name="T36" fmla="*/ 76 w 176"/>
                <a:gd name="T37" fmla="*/ 116 h 176"/>
                <a:gd name="T38" fmla="*/ 88 w 176"/>
                <a:gd name="T39" fmla="*/ 136 h 176"/>
                <a:gd name="T40" fmla="*/ 85 w 176"/>
                <a:gd name="T41" fmla="*/ 116 h 176"/>
                <a:gd name="T42" fmla="*/ 101 w 176"/>
                <a:gd name="T43" fmla="*/ 78 h 176"/>
                <a:gd name="T44" fmla="*/ 82 w 176"/>
                <a:gd name="T45" fmla="*/ 55 h 176"/>
                <a:gd name="T46" fmla="*/ 98 w 176"/>
                <a:gd name="T47" fmla="*/ 16 h 176"/>
                <a:gd name="T48" fmla="*/ 124 w 176"/>
                <a:gd name="T49" fmla="*/ 8 h 176"/>
                <a:gd name="T50" fmla="*/ 168 w 176"/>
                <a:gd name="T51" fmla="*/ 52 h 176"/>
                <a:gd name="T52" fmla="*/ 168 w 176"/>
                <a:gd name="T53" fmla="*/ 57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6" h="176">
                  <a:moveTo>
                    <a:pt x="176" y="52"/>
                  </a:moveTo>
                  <a:cubicBezTo>
                    <a:pt x="176" y="23"/>
                    <a:pt x="153" y="0"/>
                    <a:pt x="124" y="0"/>
                  </a:cubicBezTo>
                  <a:cubicBezTo>
                    <a:pt x="110" y="0"/>
                    <a:pt x="97" y="6"/>
                    <a:pt x="88" y="15"/>
                  </a:cubicBezTo>
                  <a:cubicBezTo>
                    <a:pt x="79" y="6"/>
                    <a:pt x="66" y="0"/>
                    <a:pt x="52" y="0"/>
                  </a:cubicBezTo>
                  <a:cubicBezTo>
                    <a:pt x="23" y="0"/>
                    <a:pt x="0" y="23"/>
                    <a:pt x="0" y="52"/>
                  </a:cubicBezTo>
                  <a:cubicBezTo>
                    <a:pt x="0" y="55"/>
                    <a:pt x="1" y="59"/>
                    <a:pt x="0" y="58"/>
                  </a:cubicBezTo>
                  <a:cubicBezTo>
                    <a:pt x="6" y="109"/>
                    <a:pt x="80" y="176"/>
                    <a:pt x="88" y="176"/>
                  </a:cubicBezTo>
                  <a:cubicBezTo>
                    <a:pt x="96" y="176"/>
                    <a:pt x="170" y="109"/>
                    <a:pt x="176" y="58"/>
                  </a:cubicBezTo>
                  <a:cubicBezTo>
                    <a:pt x="175" y="59"/>
                    <a:pt x="176" y="55"/>
                    <a:pt x="176" y="52"/>
                  </a:cubicBezTo>
                  <a:moveTo>
                    <a:pt x="168" y="57"/>
                  </a:moveTo>
                  <a:cubicBezTo>
                    <a:pt x="163" y="100"/>
                    <a:pt x="103" y="158"/>
                    <a:pt x="88" y="167"/>
                  </a:cubicBezTo>
                  <a:cubicBezTo>
                    <a:pt x="73" y="158"/>
                    <a:pt x="13" y="100"/>
                    <a:pt x="8" y="57"/>
                  </a:cubicBezTo>
                  <a:cubicBezTo>
                    <a:pt x="8" y="57"/>
                    <a:pt x="8" y="55"/>
                    <a:pt x="8" y="52"/>
                  </a:cubicBezTo>
                  <a:cubicBezTo>
                    <a:pt x="8" y="28"/>
                    <a:pt x="28" y="8"/>
                    <a:pt x="52" y="8"/>
                  </a:cubicBezTo>
                  <a:cubicBezTo>
                    <a:pt x="63" y="8"/>
                    <a:pt x="74" y="12"/>
                    <a:pt x="82" y="20"/>
                  </a:cubicBezTo>
                  <a:cubicBezTo>
                    <a:pt x="86" y="24"/>
                    <a:pt x="86" y="24"/>
                    <a:pt x="86" y="24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92" y="80"/>
                    <a:pt x="92" y="80"/>
                    <a:pt x="92" y="80"/>
                  </a:cubicBezTo>
                  <a:cubicBezTo>
                    <a:pt x="76" y="116"/>
                    <a:pt x="76" y="116"/>
                    <a:pt x="76" y="116"/>
                  </a:cubicBezTo>
                  <a:cubicBezTo>
                    <a:pt x="88" y="136"/>
                    <a:pt x="88" y="136"/>
                    <a:pt x="88" y="136"/>
                  </a:cubicBezTo>
                  <a:cubicBezTo>
                    <a:pt x="85" y="116"/>
                    <a:pt x="85" y="116"/>
                    <a:pt x="85" y="116"/>
                  </a:cubicBezTo>
                  <a:cubicBezTo>
                    <a:pt x="101" y="78"/>
                    <a:pt x="101" y="78"/>
                    <a:pt x="101" y="78"/>
                  </a:cubicBezTo>
                  <a:cubicBezTo>
                    <a:pt x="82" y="55"/>
                    <a:pt x="82" y="55"/>
                    <a:pt x="82" y="55"/>
                  </a:cubicBezTo>
                  <a:cubicBezTo>
                    <a:pt x="98" y="16"/>
                    <a:pt x="98" y="16"/>
                    <a:pt x="98" y="16"/>
                  </a:cubicBezTo>
                  <a:cubicBezTo>
                    <a:pt x="106" y="11"/>
                    <a:pt x="115" y="8"/>
                    <a:pt x="124" y="8"/>
                  </a:cubicBezTo>
                  <a:cubicBezTo>
                    <a:pt x="148" y="8"/>
                    <a:pt x="168" y="28"/>
                    <a:pt x="168" y="52"/>
                  </a:cubicBezTo>
                  <a:cubicBezTo>
                    <a:pt x="168" y="55"/>
                    <a:pt x="168" y="57"/>
                    <a:pt x="168" y="57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20070" y="5549199"/>
            <a:ext cx="8784083" cy="2286000"/>
            <a:chOff x="220070" y="5549199"/>
            <a:chExt cx="8784083" cy="2286000"/>
          </a:xfrm>
        </p:grpSpPr>
        <p:sp>
          <p:nvSpPr>
            <p:cNvPr id="11" name="Rectangle 10"/>
            <p:cNvSpPr/>
            <p:nvPr/>
          </p:nvSpPr>
          <p:spPr>
            <a:xfrm rot="10800000">
              <a:off x="6718153" y="5549199"/>
              <a:ext cx="2286000" cy="228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299178" y="6030478"/>
              <a:ext cx="1123950" cy="1323439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8000" b="1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</a:t>
              </a:r>
              <a:endParaRPr lang="uk-UA" sz="8000" b="1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177334" y="5932307"/>
              <a:ext cx="656280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Opportunities/ </a:t>
              </a:r>
              <a:r>
                <a:rPr lang="en-US" sz="2800" dirty="0" err="1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Möglichkeiten</a:t>
              </a:r>
              <a:endParaRPr lang="en-US" sz="2800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188062" y="6578638"/>
              <a:ext cx="54504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1" name="Freeform 355"/>
            <p:cNvSpPr>
              <a:spLocks noEditPoints="1"/>
            </p:cNvSpPr>
            <p:nvPr/>
          </p:nvSpPr>
          <p:spPr bwMode="auto">
            <a:xfrm>
              <a:off x="220070" y="5921398"/>
              <a:ext cx="957264" cy="978530"/>
            </a:xfrm>
            <a:custGeom>
              <a:avLst/>
              <a:gdLst>
                <a:gd name="T0" fmla="*/ 48 w 176"/>
                <a:gd name="T1" fmla="*/ 48 h 176"/>
                <a:gd name="T2" fmla="*/ 31 w 176"/>
                <a:gd name="T3" fmla="*/ 26 h 176"/>
                <a:gd name="T4" fmla="*/ 26 w 176"/>
                <a:gd name="T5" fmla="*/ 31 h 176"/>
                <a:gd name="T6" fmla="*/ 32 w 176"/>
                <a:gd name="T7" fmla="*/ 88 h 176"/>
                <a:gd name="T8" fmla="*/ 4 w 176"/>
                <a:gd name="T9" fmla="*/ 84 h 176"/>
                <a:gd name="T10" fmla="*/ 4 w 176"/>
                <a:gd name="T11" fmla="*/ 92 h 176"/>
                <a:gd name="T12" fmla="*/ 32 w 176"/>
                <a:gd name="T13" fmla="*/ 88 h 176"/>
                <a:gd name="T14" fmla="*/ 92 w 176"/>
                <a:gd name="T15" fmla="*/ 28 h 176"/>
                <a:gd name="T16" fmla="*/ 88 w 176"/>
                <a:gd name="T17" fmla="*/ 0 h 176"/>
                <a:gd name="T18" fmla="*/ 84 w 176"/>
                <a:gd name="T19" fmla="*/ 28 h 176"/>
                <a:gd name="T20" fmla="*/ 133 w 176"/>
                <a:gd name="T21" fmla="*/ 48 h 176"/>
                <a:gd name="T22" fmla="*/ 150 w 176"/>
                <a:gd name="T23" fmla="*/ 26 h 176"/>
                <a:gd name="T24" fmla="*/ 128 w 176"/>
                <a:gd name="T25" fmla="*/ 43 h 176"/>
                <a:gd name="T26" fmla="*/ 133 w 176"/>
                <a:gd name="T27" fmla="*/ 48 h 176"/>
                <a:gd name="T28" fmla="*/ 26 w 176"/>
                <a:gd name="T29" fmla="*/ 145 h 176"/>
                <a:gd name="T30" fmla="*/ 31 w 176"/>
                <a:gd name="T31" fmla="*/ 150 h 176"/>
                <a:gd name="T32" fmla="*/ 48 w 176"/>
                <a:gd name="T33" fmla="*/ 128 h 176"/>
                <a:gd name="T34" fmla="*/ 172 w 176"/>
                <a:gd name="T35" fmla="*/ 84 h 176"/>
                <a:gd name="T36" fmla="*/ 144 w 176"/>
                <a:gd name="T37" fmla="*/ 88 h 176"/>
                <a:gd name="T38" fmla="*/ 172 w 176"/>
                <a:gd name="T39" fmla="*/ 92 h 176"/>
                <a:gd name="T40" fmla="*/ 172 w 176"/>
                <a:gd name="T41" fmla="*/ 84 h 176"/>
                <a:gd name="T42" fmla="*/ 128 w 176"/>
                <a:gd name="T43" fmla="*/ 128 h 176"/>
                <a:gd name="T44" fmla="*/ 145 w 176"/>
                <a:gd name="T45" fmla="*/ 150 h 176"/>
                <a:gd name="T46" fmla="*/ 150 w 176"/>
                <a:gd name="T47" fmla="*/ 145 h 176"/>
                <a:gd name="T48" fmla="*/ 88 w 176"/>
                <a:gd name="T49" fmla="*/ 40 h 176"/>
                <a:gd name="T50" fmla="*/ 88 w 176"/>
                <a:gd name="T51" fmla="*/ 136 h 176"/>
                <a:gd name="T52" fmla="*/ 88 w 176"/>
                <a:gd name="T53" fmla="*/ 40 h 176"/>
                <a:gd name="T54" fmla="*/ 48 w 176"/>
                <a:gd name="T55" fmla="*/ 88 h 176"/>
                <a:gd name="T56" fmla="*/ 128 w 176"/>
                <a:gd name="T57" fmla="*/ 88 h 176"/>
                <a:gd name="T58" fmla="*/ 88 w 176"/>
                <a:gd name="T59" fmla="*/ 144 h 176"/>
                <a:gd name="T60" fmla="*/ 84 w 176"/>
                <a:gd name="T61" fmla="*/ 172 h 176"/>
                <a:gd name="T62" fmla="*/ 92 w 176"/>
                <a:gd name="T63" fmla="*/ 172 h 176"/>
                <a:gd name="T64" fmla="*/ 88 w 176"/>
                <a:gd name="T65" fmla="*/ 14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6" h="176">
                  <a:moveTo>
                    <a:pt x="43" y="48"/>
                  </a:moveTo>
                  <a:cubicBezTo>
                    <a:pt x="44" y="50"/>
                    <a:pt x="47" y="50"/>
                    <a:pt x="48" y="48"/>
                  </a:cubicBezTo>
                  <a:cubicBezTo>
                    <a:pt x="50" y="47"/>
                    <a:pt x="50" y="44"/>
                    <a:pt x="48" y="43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0" y="24"/>
                    <a:pt x="27" y="24"/>
                    <a:pt x="26" y="26"/>
                  </a:cubicBezTo>
                  <a:cubicBezTo>
                    <a:pt x="24" y="27"/>
                    <a:pt x="24" y="30"/>
                    <a:pt x="26" y="31"/>
                  </a:cubicBezTo>
                  <a:lnTo>
                    <a:pt x="43" y="48"/>
                  </a:lnTo>
                  <a:close/>
                  <a:moveTo>
                    <a:pt x="32" y="88"/>
                  </a:moveTo>
                  <a:cubicBezTo>
                    <a:pt x="32" y="86"/>
                    <a:pt x="30" y="84"/>
                    <a:pt x="28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2" y="84"/>
                    <a:pt x="0" y="86"/>
                    <a:pt x="0" y="88"/>
                  </a:cubicBezTo>
                  <a:cubicBezTo>
                    <a:pt x="0" y="90"/>
                    <a:pt x="2" y="92"/>
                    <a:pt x="4" y="92"/>
                  </a:cubicBezTo>
                  <a:cubicBezTo>
                    <a:pt x="28" y="92"/>
                    <a:pt x="28" y="92"/>
                    <a:pt x="28" y="92"/>
                  </a:cubicBezTo>
                  <a:cubicBezTo>
                    <a:pt x="30" y="92"/>
                    <a:pt x="32" y="90"/>
                    <a:pt x="32" y="88"/>
                  </a:cubicBezTo>
                  <a:moveTo>
                    <a:pt x="88" y="32"/>
                  </a:moveTo>
                  <a:cubicBezTo>
                    <a:pt x="90" y="32"/>
                    <a:pt x="92" y="30"/>
                    <a:pt x="92" y="28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92" y="2"/>
                    <a:pt x="90" y="0"/>
                    <a:pt x="88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30"/>
                    <a:pt x="86" y="32"/>
                    <a:pt x="88" y="32"/>
                  </a:cubicBezTo>
                  <a:moveTo>
                    <a:pt x="133" y="48"/>
                  </a:moveTo>
                  <a:cubicBezTo>
                    <a:pt x="150" y="31"/>
                    <a:pt x="150" y="31"/>
                    <a:pt x="150" y="31"/>
                  </a:cubicBezTo>
                  <a:cubicBezTo>
                    <a:pt x="152" y="30"/>
                    <a:pt x="152" y="27"/>
                    <a:pt x="150" y="26"/>
                  </a:cubicBezTo>
                  <a:cubicBezTo>
                    <a:pt x="149" y="24"/>
                    <a:pt x="146" y="24"/>
                    <a:pt x="145" y="26"/>
                  </a:cubicBezTo>
                  <a:cubicBezTo>
                    <a:pt x="128" y="43"/>
                    <a:pt x="128" y="43"/>
                    <a:pt x="128" y="43"/>
                  </a:cubicBezTo>
                  <a:cubicBezTo>
                    <a:pt x="126" y="44"/>
                    <a:pt x="126" y="47"/>
                    <a:pt x="128" y="48"/>
                  </a:cubicBezTo>
                  <a:cubicBezTo>
                    <a:pt x="129" y="50"/>
                    <a:pt x="132" y="50"/>
                    <a:pt x="133" y="48"/>
                  </a:cubicBezTo>
                  <a:moveTo>
                    <a:pt x="43" y="128"/>
                  </a:moveTo>
                  <a:cubicBezTo>
                    <a:pt x="26" y="145"/>
                    <a:pt x="26" y="145"/>
                    <a:pt x="26" y="145"/>
                  </a:cubicBezTo>
                  <a:cubicBezTo>
                    <a:pt x="24" y="146"/>
                    <a:pt x="24" y="149"/>
                    <a:pt x="26" y="150"/>
                  </a:cubicBezTo>
                  <a:cubicBezTo>
                    <a:pt x="27" y="152"/>
                    <a:pt x="30" y="152"/>
                    <a:pt x="31" y="150"/>
                  </a:cubicBezTo>
                  <a:cubicBezTo>
                    <a:pt x="48" y="133"/>
                    <a:pt x="48" y="133"/>
                    <a:pt x="48" y="133"/>
                  </a:cubicBezTo>
                  <a:cubicBezTo>
                    <a:pt x="50" y="132"/>
                    <a:pt x="50" y="129"/>
                    <a:pt x="48" y="128"/>
                  </a:cubicBezTo>
                  <a:cubicBezTo>
                    <a:pt x="47" y="126"/>
                    <a:pt x="44" y="126"/>
                    <a:pt x="43" y="128"/>
                  </a:cubicBezTo>
                  <a:moveTo>
                    <a:pt x="172" y="84"/>
                  </a:moveTo>
                  <a:cubicBezTo>
                    <a:pt x="148" y="84"/>
                    <a:pt x="148" y="84"/>
                    <a:pt x="148" y="84"/>
                  </a:cubicBezTo>
                  <a:cubicBezTo>
                    <a:pt x="146" y="84"/>
                    <a:pt x="144" y="86"/>
                    <a:pt x="144" y="88"/>
                  </a:cubicBezTo>
                  <a:cubicBezTo>
                    <a:pt x="144" y="90"/>
                    <a:pt x="146" y="92"/>
                    <a:pt x="148" y="92"/>
                  </a:cubicBezTo>
                  <a:cubicBezTo>
                    <a:pt x="172" y="92"/>
                    <a:pt x="172" y="92"/>
                    <a:pt x="172" y="92"/>
                  </a:cubicBezTo>
                  <a:cubicBezTo>
                    <a:pt x="174" y="92"/>
                    <a:pt x="176" y="90"/>
                    <a:pt x="176" y="88"/>
                  </a:cubicBezTo>
                  <a:cubicBezTo>
                    <a:pt x="176" y="86"/>
                    <a:pt x="174" y="84"/>
                    <a:pt x="172" y="84"/>
                  </a:cubicBezTo>
                  <a:moveTo>
                    <a:pt x="133" y="128"/>
                  </a:moveTo>
                  <a:cubicBezTo>
                    <a:pt x="132" y="126"/>
                    <a:pt x="129" y="126"/>
                    <a:pt x="128" y="128"/>
                  </a:cubicBezTo>
                  <a:cubicBezTo>
                    <a:pt x="126" y="129"/>
                    <a:pt x="126" y="132"/>
                    <a:pt x="128" y="133"/>
                  </a:cubicBezTo>
                  <a:cubicBezTo>
                    <a:pt x="145" y="150"/>
                    <a:pt x="145" y="150"/>
                    <a:pt x="145" y="150"/>
                  </a:cubicBezTo>
                  <a:cubicBezTo>
                    <a:pt x="146" y="152"/>
                    <a:pt x="149" y="152"/>
                    <a:pt x="150" y="150"/>
                  </a:cubicBezTo>
                  <a:cubicBezTo>
                    <a:pt x="152" y="149"/>
                    <a:pt x="152" y="146"/>
                    <a:pt x="150" y="145"/>
                  </a:cubicBezTo>
                  <a:lnTo>
                    <a:pt x="133" y="128"/>
                  </a:lnTo>
                  <a:close/>
                  <a:moveTo>
                    <a:pt x="88" y="40"/>
                  </a:moveTo>
                  <a:cubicBezTo>
                    <a:pt x="61" y="40"/>
                    <a:pt x="40" y="61"/>
                    <a:pt x="40" y="88"/>
                  </a:cubicBezTo>
                  <a:cubicBezTo>
                    <a:pt x="40" y="115"/>
                    <a:pt x="61" y="136"/>
                    <a:pt x="88" y="136"/>
                  </a:cubicBezTo>
                  <a:cubicBezTo>
                    <a:pt x="115" y="136"/>
                    <a:pt x="136" y="115"/>
                    <a:pt x="136" y="88"/>
                  </a:cubicBezTo>
                  <a:cubicBezTo>
                    <a:pt x="136" y="61"/>
                    <a:pt x="115" y="40"/>
                    <a:pt x="88" y="40"/>
                  </a:cubicBezTo>
                  <a:moveTo>
                    <a:pt x="88" y="128"/>
                  </a:moveTo>
                  <a:cubicBezTo>
                    <a:pt x="66" y="128"/>
                    <a:pt x="48" y="110"/>
                    <a:pt x="48" y="88"/>
                  </a:cubicBezTo>
                  <a:cubicBezTo>
                    <a:pt x="48" y="66"/>
                    <a:pt x="66" y="48"/>
                    <a:pt x="88" y="48"/>
                  </a:cubicBezTo>
                  <a:cubicBezTo>
                    <a:pt x="110" y="48"/>
                    <a:pt x="128" y="66"/>
                    <a:pt x="128" y="88"/>
                  </a:cubicBezTo>
                  <a:cubicBezTo>
                    <a:pt x="128" y="110"/>
                    <a:pt x="110" y="128"/>
                    <a:pt x="88" y="128"/>
                  </a:cubicBezTo>
                  <a:moveTo>
                    <a:pt x="88" y="144"/>
                  </a:moveTo>
                  <a:cubicBezTo>
                    <a:pt x="86" y="144"/>
                    <a:pt x="84" y="146"/>
                    <a:pt x="84" y="148"/>
                  </a:cubicBezTo>
                  <a:cubicBezTo>
                    <a:pt x="84" y="172"/>
                    <a:pt x="84" y="172"/>
                    <a:pt x="84" y="172"/>
                  </a:cubicBezTo>
                  <a:cubicBezTo>
                    <a:pt x="84" y="174"/>
                    <a:pt x="86" y="176"/>
                    <a:pt x="88" y="176"/>
                  </a:cubicBezTo>
                  <a:cubicBezTo>
                    <a:pt x="90" y="176"/>
                    <a:pt x="92" y="174"/>
                    <a:pt x="92" y="172"/>
                  </a:cubicBezTo>
                  <a:cubicBezTo>
                    <a:pt x="92" y="148"/>
                    <a:pt x="92" y="148"/>
                    <a:pt x="92" y="148"/>
                  </a:cubicBezTo>
                  <a:cubicBezTo>
                    <a:pt x="92" y="146"/>
                    <a:pt x="90" y="144"/>
                    <a:pt x="88" y="1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9486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505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Risikomanagement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8513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59" name="Group 58"/>
          <p:cNvGrpSpPr/>
          <p:nvPr/>
        </p:nvGrpSpPr>
        <p:grpSpPr>
          <a:xfrm>
            <a:off x="1370080" y="2933700"/>
            <a:ext cx="3694493" cy="4051247"/>
            <a:chOff x="1369272" y="3290036"/>
            <a:chExt cx="3694493" cy="4051247"/>
          </a:xfrm>
        </p:grpSpPr>
        <p:sp>
          <p:nvSpPr>
            <p:cNvPr id="42" name="TextBox 41"/>
            <p:cNvSpPr txBox="1"/>
            <p:nvPr/>
          </p:nvSpPr>
          <p:spPr>
            <a:xfrm>
              <a:off x="1369272" y="4104407"/>
              <a:ext cx="36944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strengths</a:t>
              </a:r>
              <a:endParaRPr lang="en-US" sz="36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5" name="Freeform 122"/>
            <p:cNvSpPr>
              <a:spLocks noEditPoints="1"/>
            </p:cNvSpPr>
            <p:nvPr/>
          </p:nvSpPr>
          <p:spPr bwMode="auto">
            <a:xfrm>
              <a:off x="1369272" y="3290036"/>
              <a:ext cx="628506" cy="628506"/>
            </a:xfrm>
            <a:custGeom>
              <a:avLst/>
              <a:gdLst>
                <a:gd name="T0" fmla="*/ 176 w 176"/>
                <a:gd name="T1" fmla="*/ 52 h 176"/>
                <a:gd name="T2" fmla="*/ 175 w 176"/>
                <a:gd name="T3" fmla="*/ 50 h 176"/>
                <a:gd name="T4" fmla="*/ 175 w 176"/>
                <a:gd name="T5" fmla="*/ 50 h 176"/>
                <a:gd name="T6" fmla="*/ 175 w 176"/>
                <a:gd name="T7" fmla="*/ 49 h 176"/>
                <a:gd name="T8" fmla="*/ 175 w 176"/>
                <a:gd name="T9" fmla="*/ 49 h 176"/>
                <a:gd name="T10" fmla="*/ 127 w 176"/>
                <a:gd name="T11" fmla="*/ 2 h 176"/>
                <a:gd name="T12" fmla="*/ 127 w 176"/>
                <a:gd name="T13" fmla="*/ 2 h 176"/>
                <a:gd name="T14" fmla="*/ 124 w 176"/>
                <a:gd name="T15" fmla="*/ 0 h 176"/>
                <a:gd name="T16" fmla="*/ 52 w 176"/>
                <a:gd name="T17" fmla="*/ 0 h 176"/>
                <a:gd name="T18" fmla="*/ 49 w 176"/>
                <a:gd name="T19" fmla="*/ 2 h 176"/>
                <a:gd name="T20" fmla="*/ 49 w 176"/>
                <a:gd name="T21" fmla="*/ 2 h 176"/>
                <a:gd name="T22" fmla="*/ 1 w 176"/>
                <a:gd name="T23" fmla="*/ 49 h 176"/>
                <a:gd name="T24" fmla="*/ 1 w 176"/>
                <a:gd name="T25" fmla="*/ 49 h 176"/>
                <a:gd name="T26" fmla="*/ 1 w 176"/>
                <a:gd name="T27" fmla="*/ 50 h 176"/>
                <a:gd name="T28" fmla="*/ 1 w 176"/>
                <a:gd name="T29" fmla="*/ 50 h 176"/>
                <a:gd name="T30" fmla="*/ 0 w 176"/>
                <a:gd name="T31" fmla="*/ 52 h 176"/>
                <a:gd name="T32" fmla="*/ 1 w 176"/>
                <a:gd name="T33" fmla="*/ 54 h 176"/>
                <a:gd name="T34" fmla="*/ 1 w 176"/>
                <a:gd name="T35" fmla="*/ 55 h 176"/>
                <a:gd name="T36" fmla="*/ 85 w 176"/>
                <a:gd name="T37" fmla="*/ 175 h 176"/>
                <a:gd name="T38" fmla="*/ 85 w 176"/>
                <a:gd name="T39" fmla="*/ 174 h 176"/>
                <a:gd name="T40" fmla="*/ 88 w 176"/>
                <a:gd name="T41" fmla="*/ 176 h 176"/>
                <a:gd name="T42" fmla="*/ 91 w 176"/>
                <a:gd name="T43" fmla="*/ 174 h 176"/>
                <a:gd name="T44" fmla="*/ 91 w 176"/>
                <a:gd name="T45" fmla="*/ 175 h 176"/>
                <a:gd name="T46" fmla="*/ 175 w 176"/>
                <a:gd name="T47" fmla="*/ 55 h 176"/>
                <a:gd name="T48" fmla="*/ 175 w 176"/>
                <a:gd name="T49" fmla="*/ 54 h 176"/>
                <a:gd name="T50" fmla="*/ 176 w 176"/>
                <a:gd name="T51" fmla="*/ 52 h 176"/>
                <a:gd name="T52" fmla="*/ 122 w 176"/>
                <a:gd name="T53" fmla="*/ 8 h 176"/>
                <a:gd name="T54" fmla="*/ 162 w 176"/>
                <a:gd name="T55" fmla="*/ 48 h 176"/>
                <a:gd name="T56" fmla="*/ 126 w 176"/>
                <a:gd name="T57" fmla="*/ 48 h 176"/>
                <a:gd name="T58" fmla="*/ 106 w 176"/>
                <a:gd name="T59" fmla="*/ 8 h 176"/>
                <a:gd name="T60" fmla="*/ 122 w 176"/>
                <a:gd name="T61" fmla="*/ 8 h 176"/>
                <a:gd name="T62" fmla="*/ 98 w 176"/>
                <a:gd name="T63" fmla="*/ 8 h 176"/>
                <a:gd name="T64" fmla="*/ 118 w 176"/>
                <a:gd name="T65" fmla="*/ 48 h 176"/>
                <a:gd name="T66" fmla="*/ 58 w 176"/>
                <a:gd name="T67" fmla="*/ 48 h 176"/>
                <a:gd name="T68" fmla="*/ 78 w 176"/>
                <a:gd name="T69" fmla="*/ 8 h 176"/>
                <a:gd name="T70" fmla="*/ 98 w 176"/>
                <a:gd name="T71" fmla="*/ 8 h 176"/>
                <a:gd name="T72" fmla="*/ 54 w 176"/>
                <a:gd name="T73" fmla="*/ 8 h 176"/>
                <a:gd name="T74" fmla="*/ 70 w 176"/>
                <a:gd name="T75" fmla="*/ 8 h 176"/>
                <a:gd name="T76" fmla="*/ 50 w 176"/>
                <a:gd name="T77" fmla="*/ 48 h 176"/>
                <a:gd name="T78" fmla="*/ 14 w 176"/>
                <a:gd name="T79" fmla="*/ 48 h 176"/>
                <a:gd name="T80" fmla="*/ 54 w 176"/>
                <a:gd name="T81" fmla="*/ 8 h 176"/>
                <a:gd name="T82" fmla="*/ 12 w 176"/>
                <a:gd name="T83" fmla="*/ 56 h 176"/>
                <a:gd name="T84" fmla="*/ 49 w 176"/>
                <a:gd name="T85" fmla="*/ 56 h 176"/>
                <a:gd name="T86" fmla="*/ 77 w 176"/>
                <a:gd name="T87" fmla="*/ 149 h 176"/>
                <a:gd name="T88" fmla="*/ 12 w 176"/>
                <a:gd name="T89" fmla="*/ 56 h 176"/>
                <a:gd name="T90" fmla="*/ 88 w 176"/>
                <a:gd name="T91" fmla="*/ 158 h 176"/>
                <a:gd name="T92" fmla="*/ 57 w 176"/>
                <a:gd name="T93" fmla="*/ 56 h 176"/>
                <a:gd name="T94" fmla="*/ 119 w 176"/>
                <a:gd name="T95" fmla="*/ 56 h 176"/>
                <a:gd name="T96" fmla="*/ 88 w 176"/>
                <a:gd name="T97" fmla="*/ 158 h 176"/>
                <a:gd name="T98" fmla="*/ 99 w 176"/>
                <a:gd name="T99" fmla="*/ 149 h 176"/>
                <a:gd name="T100" fmla="*/ 127 w 176"/>
                <a:gd name="T101" fmla="*/ 56 h 176"/>
                <a:gd name="T102" fmla="*/ 164 w 176"/>
                <a:gd name="T103" fmla="*/ 56 h 176"/>
                <a:gd name="T104" fmla="*/ 99 w 176"/>
                <a:gd name="T105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6" h="176">
                  <a:moveTo>
                    <a:pt x="176" y="52"/>
                  </a:moveTo>
                  <a:cubicBezTo>
                    <a:pt x="176" y="51"/>
                    <a:pt x="176" y="50"/>
                    <a:pt x="175" y="50"/>
                  </a:cubicBezTo>
                  <a:cubicBezTo>
                    <a:pt x="175" y="50"/>
                    <a:pt x="175" y="50"/>
                    <a:pt x="175" y="50"/>
                  </a:cubicBezTo>
                  <a:cubicBezTo>
                    <a:pt x="175" y="49"/>
                    <a:pt x="175" y="49"/>
                    <a:pt x="175" y="49"/>
                  </a:cubicBezTo>
                  <a:cubicBezTo>
                    <a:pt x="175" y="49"/>
                    <a:pt x="175" y="49"/>
                    <a:pt x="175" y="49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6" y="1"/>
                    <a:pt x="125" y="0"/>
                    <a:pt x="124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1" y="0"/>
                    <a:pt x="50" y="1"/>
                    <a:pt x="49" y="2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1" y="50"/>
                    <a:pt x="1" y="50"/>
                    <a:pt x="1" y="50"/>
                  </a:cubicBezTo>
                  <a:cubicBezTo>
                    <a:pt x="0" y="50"/>
                    <a:pt x="0" y="51"/>
                    <a:pt x="0" y="52"/>
                  </a:cubicBezTo>
                  <a:cubicBezTo>
                    <a:pt x="0" y="53"/>
                    <a:pt x="0" y="54"/>
                    <a:pt x="1" y="54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85" y="175"/>
                    <a:pt x="85" y="175"/>
                    <a:pt x="85" y="175"/>
                  </a:cubicBezTo>
                  <a:cubicBezTo>
                    <a:pt x="85" y="174"/>
                    <a:pt x="85" y="174"/>
                    <a:pt x="85" y="174"/>
                  </a:cubicBezTo>
                  <a:cubicBezTo>
                    <a:pt x="86" y="175"/>
                    <a:pt x="87" y="176"/>
                    <a:pt x="88" y="176"/>
                  </a:cubicBezTo>
                  <a:cubicBezTo>
                    <a:pt x="89" y="176"/>
                    <a:pt x="90" y="175"/>
                    <a:pt x="91" y="174"/>
                  </a:cubicBezTo>
                  <a:cubicBezTo>
                    <a:pt x="91" y="175"/>
                    <a:pt x="91" y="175"/>
                    <a:pt x="91" y="175"/>
                  </a:cubicBezTo>
                  <a:cubicBezTo>
                    <a:pt x="175" y="55"/>
                    <a:pt x="175" y="55"/>
                    <a:pt x="175" y="55"/>
                  </a:cubicBezTo>
                  <a:cubicBezTo>
                    <a:pt x="175" y="54"/>
                    <a:pt x="175" y="54"/>
                    <a:pt x="175" y="54"/>
                  </a:cubicBezTo>
                  <a:cubicBezTo>
                    <a:pt x="176" y="54"/>
                    <a:pt x="176" y="53"/>
                    <a:pt x="176" y="52"/>
                  </a:cubicBezTo>
                  <a:moveTo>
                    <a:pt x="122" y="8"/>
                  </a:moveTo>
                  <a:cubicBezTo>
                    <a:pt x="162" y="48"/>
                    <a:pt x="162" y="48"/>
                    <a:pt x="162" y="48"/>
                  </a:cubicBezTo>
                  <a:cubicBezTo>
                    <a:pt x="126" y="48"/>
                    <a:pt x="126" y="48"/>
                    <a:pt x="126" y="48"/>
                  </a:cubicBezTo>
                  <a:cubicBezTo>
                    <a:pt x="106" y="8"/>
                    <a:pt x="106" y="8"/>
                    <a:pt x="106" y="8"/>
                  </a:cubicBezTo>
                  <a:lnTo>
                    <a:pt x="122" y="8"/>
                  </a:lnTo>
                  <a:close/>
                  <a:moveTo>
                    <a:pt x="98" y="8"/>
                  </a:moveTo>
                  <a:cubicBezTo>
                    <a:pt x="118" y="48"/>
                    <a:pt x="118" y="48"/>
                    <a:pt x="118" y="48"/>
                  </a:cubicBezTo>
                  <a:cubicBezTo>
                    <a:pt x="58" y="48"/>
                    <a:pt x="58" y="48"/>
                    <a:pt x="58" y="48"/>
                  </a:cubicBezTo>
                  <a:cubicBezTo>
                    <a:pt x="78" y="8"/>
                    <a:pt x="78" y="8"/>
                    <a:pt x="78" y="8"/>
                  </a:cubicBezTo>
                  <a:lnTo>
                    <a:pt x="98" y="8"/>
                  </a:lnTo>
                  <a:close/>
                  <a:moveTo>
                    <a:pt x="54" y="8"/>
                  </a:moveTo>
                  <a:cubicBezTo>
                    <a:pt x="70" y="8"/>
                    <a:pt x="70" y="8"/>
                    <a:pt x="70" y="8"/>
                  </a:cubicBezTo>
                  <a:cubicBezTo>
                    <a:pt x="50" y="48"/>
                    <a:pt x="50" y="48"/>
                    <a:pt x="50" y="48"/>
                  </a:cubicBezTo>
                  <a:cubicBezTo>
                    <a:pt x="14" y="48"/>
                    <a:pt x="14" y="48"/>
                    <a:pt x="14" y="48"/>
                  </a:cubicBezTo>
                  <a:lnTo>
                    <a:pt x="54" y="8"/>
                  </a:lnTo>
                  <a:close/>
                  <a:moveTo>
                    <a:pt x="12" y="56"/>
                  </a:moveTo>
                  <a:cubicBezTo>
                    <a:pt x="49" y="56"/>
                    <a:pt x="49" y="56"/>
                    <a:pt x="49" y="56"/>
                  </a:cubicBezTo>
                  <a:cubicBezTo>
                    <a:pt x="77" y="149"/>
                    <a:pt x="77" y="149"/>
                    <a:pt x="77" y="149"/>
                  </a:cubicBezTo>
                  <a:lnTo>
                    <a:pt x="12" y="56"/>
                  </a:lnTo>
                  <a:close/>
                  <a:moveTo>
                    <a:pt x="88" y="158"/>
                  </a:moveTo>
                  <a:cubicBezTo>
                    <a:pt x="57" y="56"/>
                    <a:pt x="57" y="56"/>
                    <a:pt x="57" y="56"/>
                  </a:cubicBezTo>
                  <a:cubicBezTo>
                    <a:pt x="119" y="56"/>
                    <a:pt x="119" y="56"/>
                    <a:pt x="119" y="56"/>
                  </a:cubicBezTo>
                  <a:lnTo>
                    <a:pt x="88" y="158"/>
                  </a:lnTo>
                  <a:close/>
                  <a:moveTo>
                    <a:pt x="99" y="149"/>
                  </a:moveTo>
                  <a:cubicBezTo>
                    <a:pt x="127" y="56"/>
                    <a:pt x="127" y="56"/>
                    <a:pt x="127" y="56"/>
                  </a:cubicBezTo>
                  <a:cubicBezTo>
                    <a:pt x="164" y="56"/>
                    <a:pt x="164" y="56"/>
                    <a:pt x="164" y="56"/>
                  </a:cubicBezTo>
                  <a:lnTo>
                    <a:pt x="99" y="14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369272" y="5094514"/>
              <a:ext cx="3583727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Clr>
                  <a:schemeClr val="accent1"/>
                </a:buClr>
                <a:buFont typeface="Wingdings" panose="05000000000000000000" pitchFamily="2" charset="2"/>
                <a:buChar char="ü"/>
              </a:pPr>
              <a:endParaRPr lang="ru-RU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Clr>
                  <a:schemeClr val="accent1"/>
                </a:buClr>
                <a:buFont typeface="Wingdings" panose="05000000000000000000" pitchFamily="2" charset="2"/>
                <a:buChar char="ü"/>
              </a:pPr>
              <a:endParaRPr lang="ru-RU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5357733" y="2933700"/>
            <a:ext cx="3639687" cy="4359023"/>
            <a:chOff x="5309158" y="3290036"/>
            <a:chExt cx="3639687" cy="4359023"/>
          </a:xfrm>
        </p:grpSpPr>
        <p:sp>
          <p:nvSpPr>
            <p:cNvPr id="43" name="TextBox 42"/>
            <p:cNvSpPr txBox="1"/>
            <p:nvPr/>
          </p:nvSpPr>
          <p:spPr>
            <a:xfrm>
              <a:off x="5309158" y="4067100"/>
              <a:ext cx="3639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latin typeface="Verdana" panose="020B0604030504040204" pitchFamily="34" charset="0"/>
                  <a:ea typeface="Verdana" panose="020B0604030504040204" pitchFamily="34" charset="0"/>
                </a:rPr>
                <a:t>weaknesses</a:t>
              </a:r>
              <a:endParaRPr lang="en-US" sz="360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7" name="Freeform 441"/>
            <p:cNvSpPr>
              <a:spLocks noEditPoints="1"/>
            </p:cNvSpPr>
            <p:nvPr/>
          </p:nvSpPr>
          <p:spPr bwMode="auto">
            <a:xfrm>
              <a:off x="5309158" y="3290036"/>
              <a:ext cx="572740" cy="572740"/>
            </a:xfrm>
            <a:custGeom>
              <a:avLst/>
              <a:gdLst>
                <a:gd name="T0" fmla="*/ 176 w 176"/>
                <a:gd name="T1" fmla="*/ 52 h 176"/>
                <a:gd name="T2" fmla="*/ 124 w 176"/>
                <a:gd name="T3" fmla="*/ 0 h 176"/>
                <a:gd name="T4" fmla="*/ 88 w 176"/>
                <a:gd name="T5" fmla="*/ 15 h 176"/>
                <a:gd name="T6" fmla="*/ 52 w 176"/>
                <a:gd name="T7" fmla="*/ 0 h 176"/>
                <a:gd name="T8" fmla="*/ 0 w 176"/>
                <a:gd name="T9" fmla="*/ 52 h 176"/>
                <a:gd name="T10" fmla="*/ 0 w 176"/>
                <a:gd name="T11" fmla="*/ 58 h 176"/>
                <a:gd name="T12" fmla="*/ 88 w 176"/>
                <a:gd name="T13" fmla="*/ 176 h 176"/>
                <a:gd name="T14" fmla="*/ 176 w 176"/>
                <a:gd name="T15" fmla="*/ 58 h 176"/>
                <a:gd name="T16" fmla="*/ 176 w 176"/>
                <a:gd name="T17" fmla="*/ 52 h 176"/>
                <a:gd name="T18" fmla="*/ 168 w 176"/>
                <a:gd name="T19" fmla="*/ 57 h 176"/>
                <a:gd name="T20" fmla="*/ 88 w 176"/>
                <a:gd name="T21" fmla="*/ 167 h 176"/>
                <a:gd name="T22" fmla="*/ 8 w 176"/>
                <a:gd name="T23" fmla="*/ 57 h 176"/>
                <a:gd name="T24" fmla="*/ 8 w 176"/>
                <a:gd name="T25" fmla="*/ 52 h 176"/>
                <a:gd name="T26" fmla="*/ 52 w 176"/>
                <a:gd name="T27" fmla="*/ 8 h 176"/>
                <a:gd name="T28" fmla="*/ 82 w 176"/>
                <a:gd name="T29" fmla="*/ 20 h 176"/>
                <a:gd name="T30" fmla="*/ 86 w 176"/>
                <a:gd name="T31" fmla="*/ 24 h 176"/>
                <a:gd name="T32" fmla="*/ 72 w 176"/>
                <a:gd name="T33" fmla="*/ 56 h 176"/>
                <a:gd name="T34" fmla="*/ 92 w 176"/>
                <a:gd name="T35" fmla="*/ 80 h 176"/>
                <a:gd name="T36" fmla="*/ 76 w 176"/>
                <a:gd name="T37" fmla="*/ 116 h 176"/>
                <a:gd name="T38" fmla="*/ 88 w 176"/>
                <a:gd name="T39" fmla="*/ 136 h 176"/>
                <a:gd name="T40" fmla="*/ 85 w 176"/>
                <a:gd name="T41" fmla="*/ 116 h 176"/>
                <a:gd name="T42" fmla="*/ 101 w 176"/>
                <a:gd name="T43" fmla="*/ 78 h 176"/>
                <a:gd name="T44" fmla="*/ 82 w 176"/>
                <a:gd name="T45" fmla="*/ 55 h 176"/>
                <a:gd name="T46" fmla="*/ 98 w 176"/>
                <a:gd name="T47" fmla="*/ 16 h 176"/>
                <a:gd name="T48" fmla="*/ 124 w 176"/>
                <a:gd name="T49" fmla="*/ 8 h 176"/>
                <a:gd name="T50" fmla="*/ 168 w 176"/>
                <a:gd name="T51" fmla="*/ 52 h 176"/>
                <a:gd name="T52" fmla="*/ 168 w 176"/>
                <a:gd name="T53" fmla="*/ 57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6" h="176">
                  <a:moveTo>
                    <a:pt x="176" y="52"/>
                  </a:moveTo>
                  <a:cubicBezTo>
                    <a:pt x="176" y="23"/>
                    <a:pt x="153" y="0"/>
                    <a:pt x="124" y="0"/>
                  </a:cubicBezTo>
                  <a:cubicBezTo>
                    <a:pt x="110" y="0"/>
                    <a:pt x="97" y="6"/>
                    <a:pt x="88" y="15"/>
                  </a:cubicBezTo>
                  <a:cubicBezTo>
                    <a:pt x="79" y="6"/>
                    <a:pt x="66" y="0"/>
                    <a:pt x="52" y="0"/>
                  </a:cubicBezTo>
                  <a:cubicBezTo>
                    <a:pt x="23" y="0"/>
                    <a:pt x="0" y="23"/>
                    <a:pt x="0" y="52"/>
                  </a:cubicBezTo>
                  <a:cubicBezTo>
                    <a:pt x="0" y="55"/>
                    <a:pt x="1" y="59"/>
                    <a:pt x="0" y="58"/>
                  </a:cubicBezTo>
                  <a:cubicBezTo>
                    <a:pt x="6" y="109"/>
                    <a:pt x="80" y="176"/>
                    <a:pt x="88" y="176"/>
                  </a:cubicBezTo>
                  <a:cubicBezTo>
                    <a:pt x="96" y="176"/>
                    <a:pt x="170" y="109"/>
                    <a:pt x="176" y="58"/>
                  </a:cubicBezTo>
                  <a:cubicBezTo>
                    <a:pt x="175" y="59"/>
                    <a:pt x="176" y="55"/>
                    <a:pt x="176" y="52"/>
                  </a:cubicBezTo>
                  <a:moveTo>
                    <a:pt x="168" y="57"/>
                  </a:moveTo>
                  <a:cubicBezTo>
                    <a:pt x="163" y="100"/>
                    <a:pt x="103" y="158"/>
                    <a:pt x="88" y="167"/>
                  </a:cubicBezTo>
                  <a:cubicBezTo>
                    <a:pt x="73" y="158"/>
                    <a:pt x="13" y="100"/>
                    <a:pt x="8" y="57"/>
                  </a:cubicBezTo>
                  <a:cubicBezTo>
                    <a:pt x="8" y="57"/>
                    <a:pt x="8" y="55"/>
                    <a:pt x="8" y="52"/>
                  </a:cubicBezTo>
                  <a:cubicBezTo>
                    <a:pt x="8" y="28"/>
                    <a:pt x="28" y="8"/>
                    <a:pt x="52" y="8"/>
                  </a:cubicBezTo>
                  <a:cubicBezTo>
                    <a:pt x="63" y="8"/>
                    <a:pt x="74" y="12"/>
                    <a:pt x="82" y="20"/>
                  </a:cubicBezTo>
                  <a:cubicBezTo>
                    <a:pt x="86" y="24"/>
                    <a:pt x="86" y="24"/>
                    <a:pt x="86" y="24"/>
                  </a:cubicBezTo>
                  <a:cubicBezTo>
                    <a:pt x="72" y="56"/>
                    <a:pt x="72" y="56"/>
                    <a:pt x="72" y="56"/>
                  </a:cubicBezTo>
                  <a:cubicBezTo>
                    <a:pt x="92" y="80"/>
                    <a:pt x="92" y="80"/>
                    <a:pt x="92" y="80"/>
                  </a:cubicBezTo>
                  <a:cubicBezTo>
                    <a:pt x="76" y="116"/>
                    <a:pt x="76" y="116"/>
                    <a:pt x="76" y="116"/>
                  </a:cubicBezTo>
                  <a:cubicBezTo>
                    <a:pt x="88" y="136"/>
                    <a:pt x="88" y="136"/>
                    <a:pt x="88" y="136"/>
                  </a:cubicBezTo>
                  <a:cubicBezTo>
                    <a:pt x="85" y="116"/>
                    <a:pt x="85" y="116"/>
                    <a:pt x="85" y="116"/>
                  </a:cubicBezTo>
                  <a:cubicBezTo>
                    <a:pt x="101" y="78"/>
                    <a:pt x="101" y="78"/>
                    <a:pt x="101" y="78"/>
                  </a:cubicBezTo>
                  <a:cubicBezTo>
                    <a:pt x="82" y="55"/>
                    <a:pt x="82" y="55"/>
                    <a:pt x="82" y="55"/>
                  </a:cubicBezTo>
                  <a:cubicBezTo>
                    <a:pt x="98" y="16"/>
                    <a:pt x="98" y="16"/>
                    <a:pt x="98" y="16"/>
                  </a:cubicBezTo>
                  <a:cubicBezTo>
                    <a:pt x="106" y="11"/>
                    <a:pt x="115" y="8"/>
                    <a:pt x="124" y="8"/>
                  </a:cubicBezTo>
                  <a:cubicBezTo>
                    <a:pt x="148" y="8"/>
                    <a:pt x="168" y="28"/>
                    <a:pt x="168" y="52"/>
                  </a:cubicBezTo>
                  <a:cubicBezTo>
                    <a:pt x="168" y="55"/>
                    <a:pt x="168" y="57"/>
                    <a:pt x="168" y="57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09158" y="5094514"/>
              <a:ext cx="3583727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9290580" y="2933700"/>
            <a:ext cx="3694492" cy="4359023"/>
            <a:chOff x="9194237" y="3290036"/>
            <a:chExt cx="3694492" cy="4359023"/>
          </a:xfrm>
        </p:grpSpPr>
        <p:sp>
          <p:nvSpPr>
            <p:cNvPr id="41" name="TextBox 40"/>
            <p:cNvSpPr txBox="1"/>
            <p:nvPr/>
          </p:nvSpPr>
          <p:spPr>
            <a:xfrm>
              <a:off x="9194237" y="4060378"/>
              <a:ext cx="369449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solidFill>
                    <a:schemeClr val="accent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opportunities</a:t>
              </a:r>
              <a:endParaRPr lang="en-US" sz="360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8" name="Freeform 355"/>
            <p:cNvSpPr>
              <a:spLocks noEditPoints="1"/>
            </p:cNvSpPr>
            <p:nvPr/>
          </p:nvSpPr>
          <p:spPr bwMode="auto">
            <a:xfrm>
              <a:off x="9194237" y="3290036"/>
              <a:ext cx="614728" cy="628384"/>
            </a:xfrm>
            <a:custGeom>
              <a:avLst/>
              <a:gdLst>
                <a:gd name="T0" fmla="*/ 48 w 176"/>
                <a:gd name="T1" fmla="*/ 48 h 176"/>
                <a:gd name="T2" fmla="*/ 31 w 176"/>
                <a:gd name="T3" fmla="*/ 26 h 176"/>
                <a:gd name="T4" fmla="*/ 26 w 176"/>
                <a:gd name="T5" fmla="*/ 31 h 176"/>
                <a:gd name="T6" fmla="*/ 32 w 176"/>
                <a:gd name="T7" fmla="*/ 88 h 176"/>
                <a:gd name="T8" fmla="*/ 4 w 176"/>
                <a:gd name="T9" fmla="*/ 84 h 176"/>
                <a:gd name="T10" fmla="*/ 4 w 176"/>
                <a:gd name="T11" fmla="*/ 92 h 176"/>
                <a:gd name="T12" fmla="*/ 32 w 176"/>
                <a:gd name="T13" fmla="*/ 88 h 176"/>
                <a:gd name="T14" fmla="*/ 92 w 176"/>
                <a:gd name="T15" fmla="*/ 28 h 176"/>
                <a:gd name="T16" fmla="*/ 88 w 176"/>
                <a:gd name="T17" fmla="*/ 0 h 176"/>
                <a:gd name="T18" fmla="*/ 84 w 176"/>
                <a:gd name="T19" fmla="*/ 28 h 176"/>
                <a:gd name="T20" fmla="*/ 133 w 176"/>
                <a:gd name="T21" fmla="*/ 48 h 176"/>
                <a:gd name="T22" fmla="*/ 150 w 176"/>
                <a:gd name="T23" fmla="*/ 26 h 176"/>
                <a:gd name="T24" fmla="*/ 128 w 176"/>
                <a:gd name="T25" fmla="*/ 43 h 176"/>
                <a:gd name="T26" fmla="*/ 133 w 176"/>
                <a:gd name="T27" fmla="*/ 48 h 176"/>
                <a:gd name="T28" fmla="*/ 26 w 176"/>
                <a:gd name="T29" fmla="*/ 145 h 176"/>
                <a:gd name="T30" fmla="*/ 31 w 176"/>
                <a:gd name="T31" fmla="*/ 150 h 176"/>
                <a:gd name="T32" fmla="*/ 48 w 176"/>
                <a:gd name="T33" fmla="*/ 128 h 176"/>
                <a:gd name="T34" fmla="*/ 172 w 176"/>
                <a:gd name="T35" fmla="*/ 84 h 176"/>
                <a:gd name="T36" fmla="*/ 144 w 176"/>
                <a:gd name="T37" fmla="*/ 88 h 176"/>
                <a:gd name="T38" fmla="*/ 172 w 176"/>
                <a:gd name="T39" fmla="*/ 92 h 176"/>
                <a:gd name="T40" fmla="*/ 172 w 176"/>
                <a:gd name="T41" fmla="*/ 84 h 176"/>
                <a:gd name="T42" fmla="*/ 128 w 176"/>
                <a:gd name="T43" fmla="*/ 128 h 176"/>
                <a:gd name="T44" fmla="*/ 145 w 176"/>
                <a:gd name="T45" fmla="*/ 150 h 176"/>
                <a:gd name="T46" fmla="*/ 150 w 176"/>
                <a:gd name="T47" fmla="*/ 145 h 176"/>
                <a:gd name="T48" fmla="*/ 88 w 176"/>
                <a:gd name="T49" fmla="*/ 40 h 176"/>
                <a:gd name="T50" fmla="*/ 88 w 176"/>
                <a:gd name="T51" fmla="*/ 136 h 176"/>
                <a:gd name="T52" fmla="*/ 88 w 176"/>
                <a:gd name="T53" fmla="*/ 40 h 176"/>
                <a:gd name="T54" fmla="*/ 48 w 176"/>
                <a:gd name="T55" fmla="*/ 88 h 176"/>
                <a:gd name="T56" fmla="*/ 128 w 176"/>
                <a:gd name="T57" fmla="*/ 88 h 176"/>
                <a:gd name="T58" fmla="*/ 88 w 176"/>
                <a:gd name="T59" fmla="*/ 144 h 176"/>
                <a:gd name="T60" fmla="*/ 84 w 176"/>
                <a:gd name="T61" fmla="*/ 172 h 176"/>
                <a:gd name="T62" fmla="*/ 92 w 176"/>
                <a:gd name="T63" fmla="*/ 172 h 176"/>
                <a:gd name="T64" fmla="*/ 88 w 176"/>
                <a:gd name="T65" fmla="*/ 14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76" h="176">
                  <a:moveTo>
                    <a:pt x="43" y="48"/>
                  </a:moveTo>
                  <a:cubicBezTo>
                    <a:pt x="44" y="50"/>
                    <a:pt x="47" y="50"/>
                    <a:pt x="48" y="48"/>
                  </a:cubicBezTo>
                  <a:cubicBezTo>
                    <a:pt x="50" y="47"/>
                    <a:pt x="50" y="44"/>
                    <a:pt x="48" y="43"/>
                  </a:cubicBezTo>
                  <a:cubicBezTo>
                    <a:pt x="31" y="26"/>
                    <a:pt x="31" y="26"/>
                    <a:pt x="31" y="26"/>
                  </a:cubicBezTo>
                  <a:cubicBezTo>
                    <a:pt x="30" y="24"/>
                    <a:pt x="27" y="24"/>
                    <a:pt x="26" y="26"/>
                  </a:cubicBezTo>
                  <a:cubicBezTo>
                    <a:pt x="24" y="27"/>
                    <a:pt x="24" y="30"/>
                    <a:pt x="26" y="31"/>
                  </a:cubicBezTo>
                  <a:lnTo>
                    <a:pt x="43" y="48"/>
                  </a:lnTo>
                  <a:close/>
                  <a:moveTo>
                    <a:pt x="32" y="88"/>
                  </a:moveTo>
                  <a:cubicBezTo>
                    <a:pt x="32" y="86"/>
                    <a:pt x="30" y="84"/>
                    <a:pt x="28" y="84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2" y="84"/>
                    <a:pt x="0" y="86"/>
                    <a:pt x="0" y="88"/>
                  </a:cubicBezTo>
                  <a:cubicBezTo>
                    <a:pt x="0" y="90"/>
                    <a:pt x="2" y="92"/>
                    <a:pt x="4" y="92"/>
                  </a:cubicBezTo>
                  <a:cubicBezTo>
                    <a:pt x="28" y="92"/>
                    <a:pt x="28" y="92"/>
                    <a:pt x="28" y="92"/>
                  </a:cubicBezTo>
                  <a:cubicBezTo>
                    <a:pt x="30" y="92"/>
                    <a:pt x="32" y="90"/>
                    <a:pt x="32" y="88"/>
                  </a:cubicBezTo>
                  <a:moveTo>
                    <a:pt x="88" y="32"/>
                  </a:moveTo>
                  <a:cubicBezTo>
                    <a:pt x="90" y="32"/>
                    <a:pt x="92" y="30"/>
                    <a:pt x="92" y="28"/>
                  </a:cubicBezTo>
                  <a:cubicBezTo>
                    <a:pt x="92" y="4"/>
                    <a:pt x="92" y="4"/>
                    <a:pt x="92" y="4"/>
                  </a:cubicBezTo>
                  <a:cubicBezTo>
                    <a:pt x="92" y="2"/>
                    <a:pt x="90" y="0"/>
                    <a:pt x="88" y="0"/>
                  </a:cubicBezTo>
                  <a:cubicBezTo>
                    <a:pt x="86" y="0"/>
                    <a:pt x="84" y="2"/>
                    <a:pt x="84" y="4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4" y="30"/>
                    <a:pt x="86" y="32"/>
                    <a:pt x="88" y="32"/>
                  </a:cubicBezTo>
                  <a:moveTo>
                    <a:pt x="133" y="48"/>
                  </a:moveTo>
                  <a:cubicBezTo>
                    <a:pt x="150" y="31"/>
                    <a:pt x="150" y="31"/>
                    <a:pt x="150" y="31"/>
                  </a:cubicBezTo>
                  <a:cubicBezTo>
                    <a:pt x="152" y="30"/>
                    <a:pt x="152" y="27"/>
                    <a:pt x="150" y="26"/>
                  </a:cubicBezTo>
                  <a:cubicBezTo>
                    <a:pt x="149" y="24"/>
                    <a:pt x="146" y="24"/>
                    <a:pt x="145" y="26"/>
                  </a:cubicBezTo>
                  <a:cubicBezTo>
                    <a:pt x="128" y="43"/>
                    <a:pt x="128" y="43"/>
                    <a:pt x="128" y="43"/>
                  </a:cubicBezTo>
                  <a:cubicBezTo>
                    <a:pt x="126" y="44"/>
                    <a:pt x="126" y="47"/>
                    <a:pt x="128" y="48"/>
                  </a:cubicBezTo>
                  <a:cubicBezTo>
                    <a:pt x="129" y="50"/>
                    <a:pt x="132" y="50"/>
                    <a:pt x="133" y="48"/>
                  </a:cubicBezTo>
                  <a:moveTo>
                    <a:pt x="43" y="128"/>
                  </a:moveTo>
                  <a:cubicBezTo>
                    <a:pt x="26" y="145"/>
                    <a:pt x="26" y="145"/>
                    <a:pt x="26" y="145"/>
                  </a:cubicBezTo>
                  <a:cubicBezTo>
                    <a:pt x="24" y="146"/>
                    <a:pt x="24" y="149"/>
                    <a:pt x="26" y="150"/>
                  </a:cubicBezTo>
                  <a:cubicBezTo>
                    <a:pt x="27" y="152"/>
                    <a:pt x="30" y="152"/>
                    <a:pt x="31" y="150"/>
                  </a:cubicBezTo>
                  <a:cubicBezTo>
                    <a:pt x="48" y="133"/>
                    <a:pt x="48" y="133"/>
                    <a:pt x="48" y="133"/>
                  </a:cubicBezTo>
                  <a:cubicBezTo>
                    <a:pt x="50" y="132"/>
                    <a:pt x="50" y="129"/>
                    <a:pt x="48" y="128"/>
                  </a:cubicBezTo>
                  <a:cubicBezTo>
                    <a:pt x="47" y="126"/>
                    <a:pt x="44" y="126"/>
                    <a:pt x="43" y="128"/>
                  </a:cubicBezTo>
                  <a:moveTo>
                    <a:pt x="172" y="84"/>
                  </a:moveTo>
                  <a:cubicBezTo>
                    <a:pt x="148" y="84"/>
                    <a:pt x="148" y="84"/>
                    <a:pt x="148" y="84"/>
                  </a:cubicBezTo>
                  <a:cubicBezTo>
                    <a:pt x="146" y="84"/>
                    <a:pt x="144" y="86"/>
                    <a:pt x="144" y="88"/>
                  </a:cubicBezTo>
                  <a:cubicBezTo>
                    <a:pt x="144" y="90"/>
                    <a:pt x="146" y="92"/>
                    <a:pt x="148" y="92"/>
                  </a:cubicBezTo>
                  <a:cubicBezTo>
                    <a:pt x="172" y="92"/>
                    <a:pt x="172" y="92"/>
                    <a:pt x="172" y="92"/>
                  </a:cubicBezTo>
                  <a:cubicBezTo>
                    <a:pt x="174" y="92"/>
                    <a:pt x="176" y="90"/>
                    <a:pt x="176" y="88"/>
                  </a:cubicBezTo>
                  <a:cubicBezTo>
                    <a:pt x="176" y="86"/>
                    <a:pt x="174" y="84"/>
                    <a:pt x="172" y="84"/>
                  </a:cubicBezTo>
                  <a:moveTo>
                    <a:pt x="133" y="128"/>
                  </a:moveTo>
                  <a:cubicBezTo>
                    <a:pt x="132" y="126"/>
                    <a:pt x="129" y="126"/>
                    <a:pt x="128" y="128"/>
                  </a:cubicBezTo>
                  <a:cubicBezTo>
                    <a:pt x="126" y="129"/>
                    <a:pt x="126" y="132"/>
                    <a:pt x="128" y="133"/>
                  </a:cubicBezTo>
                  <a:cubicBezTo>
                    <a:pt x="145" y="150"/>
                    <a:pt x="145" y="150"/>
                    <a:pt x="145" y="150"/>
                  </a:cubicBezTo>
                  <a:cubicBezTo>
                    <a:pt x="146" y="152"/>
                    <a:pt x="149" y="152"/>
                    <a:pt x="150" y="150"/>
                  </a:cubicBezTo>
                  <a:cubicBezTo>
                    <a:pt x="152" y="149"/>
                    <a:pt x="152" y="146"/>
                    <a:pt x="150" y="145"/>
                  </a:cubicBezTo>
                  <a:lnTo>
                    <a:pt x="133" y="128"/>
                  </a:lnTo>
                  <a:close/>
                  <a:moveTo>
                    <a:pt x="88" y="40"/>
                  </a:moveTo>
                  <a:cubicBezTo>
                    <a:pt x="61" y="40"/>
                    <a:pt x="40" y="61"/>
                    <a:pt x="40" y="88"/>
                  </a:cubicBezTo>
                  <a:cubicBezTo>
                    <a:pt x="40" y="115"/>
                    <a:pt x="61" y="136"/>
                    <a:pt x="88" y="136"/>
                  </a:cubicBezTo>
                  <a:cubicBezTo>
                    <a:pt x="115" y="136"/>
                    <a:pt x="136" y="115"/>
                    <a:pt x="136" y="88"/>
                  </a:cubicBezTo>
                  <a:cubicBezTo>
                    <a:pt x="136" y="61"/>
                    <a:pt x="115" y="40"/>
                    <a:pt x="88" y="40"/>
                  </a:cubicBezTo>
                  <a:moveTo>
                    <a:pt x="88" y="128"/>
                  </a:moveTo>
                  <a:cubicBezTo>
                    <a:pt x="66" y="128"/>
                    <a:pt x="48" y="110"/>
                    <a:pt x="48" y="88"/>
                  </a:cubicBezTo>
                  <a:cubicBezTo>
                    <a:pt x="48" y="66"/>
                    <a:pt x="66" y="48"/>
                    <a:pt x="88" y="48"/>
                  </a:cubicBezTo>
                  <a:cubicBezTo>
                    <a:pt x="110" y="48"/>
                    <a:pt x="128" y="66"/>
                    <a:pt x="128" y="88"/>
                  </a:cubicBezTo>
                  <a:cubicBezTo>
                    <a:pt x="128" y="110"/>
                    <a:pt x="110" y="128"/>
                    <a:pt x="88" y="128"/>
                  </a:cubicBezTo>
                  <a:moveTo>
                    <a:pt x="88" y="144"/>
                  </a:moveTo>
                  <a:cubicBezTo>
                    <a:pt x="86" y="144"/>
                    <a:pt x="84" y="146"/>
                    <a:pt x="84" y="148"/>
                  </a:cubicBezTo>
                  <a:cubicBezTo>
                    <a:pt x="84" y="172"/>
                    <a:pt x="84" y="172"/>
                    <a:pt x="84" y="172"/>
                  </a:cubicBezTo>
                  <a:cubicBezTo>
                    <a:pt x="84" y="174"/>
                    <a:pt x="86" y="176"/>
                    <a:pt x="88" y="176"/>
                  </a:cubicBezTo>
                  <a:cubicBezTo>
                    <a:pt x="90" y="176"/>
                    <a:pt x="92" y="174"/>
                    <a:pt x="92" y="172"/>
                  </a:cubicBezTo>
                  <a:cubicBezTo>
                    <a:pt x="92" y="148"/>
                    <a:pt x="92" y="148"/>
                    <a:pt x="92" y="148"/>
                  </a:cubicBezTo>
                  <a:cubicBezTo>
                    <a:pt x="92" y="146"/>
                    <a:pt x="90" y="144"/>
                    <a:pt x="88" y="14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9194237" y="5094514"/>
              <a:ext cx="3583727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Wingdings" panose="05000000000000000000" pitchFamily="2" charset="2"/>
                <a:buChar char="ü"/>
              </a:pP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13278233" y="2933700"/>
            <a:ext cx="3639687" cy="4359023"/>
            <a:chOff x="13134120" y="3290036"/>
            <a:chExt cx="3639687" cy="4359023"/>
          </a:xfrm>
        </p:grpSpPr>
        <p:sp>
          <p:nvSpPr>
            <p:cNvPr id="44" name="TextBox 43"/>
            <p:cNvSpPr txBox="1"/>
            <p:nvPr/>
          </p:nvSpPr>
          <p:spPr>
            <a:xfrm>
              <a:off x="13134120" y="4130779"/>
              <a:ext cx="3639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smtClean="0">
                  <a:latin typeface="Verdana" panose="020B0604030504040204" pitchFamily="34" charset="0"/>
                  <a:ea typeface="Verdana" panose="020B0604030504040204" pitchFamily="34" charset="0"/>
                </a:rPr>
                <a:t>threats</a:t>
              </a:r>
              <a:endParaRPr lang="en-US" sz="360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46" name="Freeform 371"/>
            <p:cNvSpPr>
              <a:spLocks noEditPoints="1"/>
            </p:cNvSpPr>
            <p:nvPr/>
          </p:nvSpPr>
          <p:spPr bwMode="auto">
            <a:xfrm>
              <a:off x="13134120" y="3290036"/>
              <a:ext cx="628050" cy="628050"/>
            </a:xfrm>
            <a:custGeom>
              <a:avLst/>
              <a:gdLst>
                <a:gd name="T0" fmla="*/ 96 w 176"/>
                <a:gd name="T1" fmla="*/ 124 h 176"/>
                <a:gd name="T2" fmla="*/ 92 w 176"/>
                <a:gd name="T3" fmla="*/ 120 h 176"/>
                <a:gd name="T4" fmla="*/ 89 w 176"/>
                <a:gd name="T5" fmla="*/ 121 h 176"/>
                <a:gd name="T6" fmla="*/ 65 w 176"/>
                <a:gd name="T7" fmla="*/ 145 h 176"/>
                <a:gd name="T8" fmla="*/ 64 w 176"/>
                <a:gd name="T9" fmla="*/ 148 h 176"/>
                <a:gd name="T10" fmla="*/ 68 w 176"/>
                <a:gd name="T11" fmla="*/ 152 h 176"/>
                <a:gd name="T12" fmla="*/ 82 w 176"/>
                <a:gd name="T13" fmla="*/ 152 h 176"/>
                <a:gd name="T14" fmla="*/ 65 w 176"/>
                <a:gd name="T15" fmla="*/ 169 h 176"/>
                <a:gd name="T16" fmla="*/ 64 w 176"/>
                <a:gd name="T17" fmla="*/ 172 h 176"/>
                <a:gd name="T18" fmla="*/ 68 w 176"/>
                <a:gd name="T19" fmla="*/ 176 h 176"/>
                <a:gd name="T20" fmla="*/ 71 w 176"/>
                <a:gd name="T21" fmla="*/ 175 h 176"/>
                <a:gd name="T22" fmla="*/ 95 w 176"/>
                <a:gd name="T23" fmla="*/ 151 h 176"/>
                <a:gd name="T24" fmla="*/ 96 w 176"/>
                <a:gd name="T25" fmla="*/ 148 h 176"/>
                <a:gd name="T26" fmla="*/ 92 w 176"/>
                <a:gd name="T27" fmla="*/ 144 h 176"/>
                <a:gd name="T28" fmla="*/ 92 w 176"/>
                <a:gd name="T29" fmla="*/ 144 h 176"/>
                <a:gd name="T30" fmla="*/ 78 w 176"/>
                <a:gd name="T31" fmla="*/ 144 h 176"/>
                <a:gd name="T32" fmla="*/ 95 w 176"/>
                <a:gd name="T33" fmla="*/ 127 h 176"/>
                <a:gd name="T34" fmla="*/ 96 w 176"/>
                <a:gd name="T35" fmla="*/ 124 h 176"/>
                <a:gd name="T36" fmla="*/ 52 w 176"/>
                <a:gd name="T37" fmla="*/ 128 h 176"/>
                <a:gd name="T38" fmla="*/ 49 w 176"/>
                <a:gd name="T39" fmla="*/ 129 h 176"/>
                <a:gd name="T40" fmla="*/ 25 w 176"/>
                <a:gd name="T41" fmla="*/ 153 h 176"/>
                <a:gd name="T42" fmla="*/ 24 w 176"/>
                <a:gd name="T43" fmla="*/ 156 h 176"/>
                <a:gd name="T44" fmla="*/ 28 w 176"/>
                <a:gd name="T45" fmla="*/ 160 h 176"/>
                <a:gd name="T46" fmla="*/ 31 w 176"/>
                <a:gd name="T47" fmla="*/ 159 h 176"/>
                <a:gd name="T48" fmla="*/ 55 w 176"/>
                <a:gd name="T49" fmla="*/ 135 h 176"/>
                <a:gd name="T50" fmla="*/ 56 w 176"/>
                <a:gd name="T51" fmla="*/ 132 h 176"/>
                <a:gd name="T52" fmla="*/ 52 w 176"/>
                <a:gd name="T53" fmla="*/ 128 h 176"/>
                <a:gd name="T54" fmla="*/ 152 w 176"/>
                <a:gd name="T55" fmla="*/ 41 h 176"/>
                <a:gd name="T56" fmla="*/ 152 w 176"/>
                <a:gd name="T57" fmla="*/ 40 h 176"/>
                <a:gd name="T58" fmla="*/ 128 w 176"/>
                <a:gd name="T59" fmla="*/ 16 h 176"/>
                <a:gd name="T60" fmla="*/ 112 w 176"/>
                <a:gd name="T61" fmla="*/ 22 h 176"/>
                <a:gd name="T62" fmla="*/ 72 w 176"/>
                <a:gd name="T63" fmla="*/ 0 h 176"/>
                <a:gd name="T64" fmla="*/ 25 w 176"/>
                <a:gd name="T65" fmla="*/ 41 h 176"/>
                <a:gd name="T66" fmla="*/ 0 w 176"/>
                <a:gd name="T67" fmla="*/ 72 h 176"/>
                <a:gd name="T68" fmla="*/ 32 w 176"/>
                <a:gd name="T69" fmla="*/ 104 h 176"/>
                <a:gd name="T70" fmla="*/ 144 w 176"/>
                <a:gd name="T71" fmla="*/ 104 h 176"/>
                <a:gd name="T72" fmla="*/ 176 w 176"/>
                <a:gd name="T73" fmla="*/ 72 h 176"/>
                <a:gd name="T74" fmla="*/ 152 w 176"/>
                <a:gd name="T75" fmla="*/ 41 h 176"/>
                <a:gd name="T76" fmla="*/ 144 w 176"/>
                <a:gd name="T77" fmla="*/ 96 h 176"/>
                <a:gd name="T78" fmla="*/ 32 w 176"/>
                <a:gd name="T79" fmla="*/ 96 h 176"/>
                <a:gd name="T80" fmla="*/ 8 w 176"/>
                <a:gd name="T81" fmla="*/ 72 h 176"/>
                <a:gd name="T82" fmla="*/ 26 w 176"/>
                <a:gd name="T83" fmla="*/ 49 h 176"/>
                <a:gd name="T84" fmla="*/ 32 w 176"/>
                <a:gd name="T85" fmla="*/ 42 h 176"/>
                <a:gd name="T86" fmla="*/ 72 w 176"/>
                <a:gd name="T87" fmla="*/ 8 h 176"/>
                <a:gd name="T88" fmla="*/ 102 w 176"/>
                <a:gd name="T89" fmla="*/ 22 h 176"/>
                <a:gd name="T90" fmla="*/ 111 w 176"/>
                <a:gd name="T91" fmla="*/ 30 h 176"/>
                <a:gd name="T92" fmla="*/ 112 w 176"/>
                <a:gd name="T93" fmla="*/ 30 h 176"/>
                <a:gd name="T94" fmla="*/ 117 w 176"/>
                <a:gd name="T95" fmla="*/ 28 h 176"/>
                <a:gd name="T96" fmla="*/ 128 w 176"/>
                <a:gd name="T97" fmla="*/ 24 h 176"/>
                <a:gd name="T98" fmla="*/ 144 w 176"/>
                <a:gd name="T99" fmla="*/ 40 h 176"/>
                <a:gd name="T100" fmla="*/ 144 w 176"/>
                <a:gd name="T101" fmla="*/ 41 h 176"/>
                <a:gd name="T102" fmla="*/ 150 w 176"/>
                <a:gd name="T103" fmla="*/ 49 h 176"/>
                <a:gd name="T104" fmla="*/ 168 w 176"/>
                <a:gd name="T105" fmla="*/ 72 h 176"/>
                <a:gd name="T106" fmla="*/ 144 w 176"/>
                <a:gd name="T107" fmla="*/ 96 h 176"/>
                <a:gd name="T108" fmla="*/ 136 w 176"/>
                <a:gd name="T109" fmla="*/ 128 h 176"/>
                <a:gd name="T110" fmla="*/ 133 w 176"/>
                <a:gd name="T111" fmla="*/ 129 h 176"/>
                <a:gd name="T112" fmla="*/ 109 w 176"/>
                <a:gd name="T113" fmla="*/ 153 h 176"/>
                <a:gd name="T114" fmla="*/ 108 w 176"/>
                <a:gd name="T115" fmla="*/ 156 h 176"/>
                <a:gd name="T116" fmla="*/ 112 w 176"/>
                <a:gd name="T117" fmla="*/ 160 h 176"/>
                <a:gd name="T118" fmla="*/ 115 w 176"/>
                <a:gd name="T119" fmla="*/ 159 h 176"/>
                <a:gd name="T120" fmla="*/ 139 w 176"/>
                <a:gd name="T121" fmla="*/ 135 h 176"/>
                <a:gd name="T122" fmla="*/ 140 w 176"/>
                <a:gd name="T123" fmla="*/ 132 h 176"/>
                <a:gd name="T124" fmla="*/ 136 w 176"/>
                <a:gd name="T125" fmla="*/ 12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6" h="176">
                  <a:moveTo>
                    <a:pt x="96" y="124"/>
                  </a:moveTo>
                  <a:cubicBezTo>
                    <a:pt x="96" y="122"/>
                    <a:pt x="94" y="120"/>
                    <a:pt x="92" y="120"/>
                  </a:cubicBezTo>
                  <a:cubicBezTo>
                    <a:pt x="91" y="120"/>
                    <a:pt x="90" y="120"/>
                    <a:pt x="89" y="121"/>
                  </a:cubicBezTo>
                  <a:cubicBezTo>
                    <a:pt x="65" y="145"/>
                    <a:pt x="65" y="145"/>
                    <a:pt x="65" y="145"/>
                  </a:cubicBezTo>
                  <a:cubicBezTo>
                    <a:pt x="64" y="146"/>
                    <a:pt x="64" y="147"/>
                    <a:pt x="64" y="148"/>
                  </a:cubicBezTo>
                  <a:cubicBezTo>
                    <a:pt x="64" y="150"/>
                    <a:pt x="66" y="152"/>
                    <a:pt x="68" y="152"/>
                  </a:cubicBezTo>
                  <a:cubicBezTo>
                    <a:pt x="82" y="152"/>
                    <a:pt x="82" y="152"/>
                    <a:pt x="82" y="152"/>
                  </a:cubicBezTo>
                  <a:cubicBezTo>
                    <a:pt x="65" y="169"/>
                    <a:pt x="65" y="169"/>
                    <a:pt x="65" y="169"/>
                  </a:cubicBezTo>
                  <a:cubicBezTo>
                    <a:pt x="64" y="170"/>
                    <a:pt x="64" y="171"/>
                    <a:pt x="64" y="172"/>
                  </a:cubicBezTo>
                  <a:cubicBezTo>
                    <a:pt x="64" y="174"/>
                    <a:pt x="66" y="176"/>
                    <a:pt x="68" y="176"/>
                  </a:cubicBezTo>
                  <a:cubicBezTo>
                    <a:pt x="69" y="176"/>
                    <a:pt x="70" y="176"/>
                    <a:pt x="71" y="175"/>
                  </a:cubicBezTo>
                  <a:cubicBezTo>
                    <a:pt x="95" y="151"/>
                    <a:pt x="95" y="151"/>
                    <a:pt x="95" y="151"/>
                  </a:cubicBezTo>
                  <a:cubicBezTo>
                    <a:pt x="96" y="150"/>
                    <a:pt x="96" y="149"/>
                    <a:pt x="96" y="148"/>
                  </a:cubicBezTo>
                  <a:cubicBezTo>
                    <a:pt x="96" y="146"/>
                    <a:pt x="94" y="144"/>
                    <a:pt x="92" y="144"/>
                  </a:cubicBezTo>
                  <a:cubicBezTo>
                    <a:pt x="92" y="144"/>
                    <a:pt x="92" y="144"/>
                    <a:pt x="92" y="144"/>
                  </a:cubicBezTo>
                  <a:cubicBezTo>
                    <a:pt x="78" y="144"/>
                    <a:pt x="78" y="144"/>
                    <a:pt x="78" y="144"/>
                  </a:cubicBezTo>
                  <a:cubicBezTo>
                    <a:pt x="95" y="127"/>
                    <a:pt x="95" y="127"/>
                    <a:pt x="95" y="127"/>
                  </a:cubicBezTo>
                  <a:cubicBezTo>
                    <a:pt x="96" y="126"/>
                    <a:pt x="96" y="125"/>
                    <a:pt x="96" y="124"/>
                  </a:cubicBezTo>
                  <a:moveTo>
                    <a:pt x="52" y="128"/>
                  </a:moveTo>
                  <a:cubicBezTo>
                    <a:pt x="51" y="128"/>
                    <a:pt x="50" y="128"/>
                    <a:pt x="49" y="129"/>
                  </a:cubicBezTo>
                  <a:cubicBezTo>
                    <a:pt x="25" y="153"/>
                    <a:pt x="25" y="153"/>
                    <a:pt x="25" y="153"/>
                  </a:cubicBezTo>
                  <a:cubicBezTo>
                    <a:pt x="24" y="154"/>
                    <a:pt x="24" y="155"/>
                    <a:pt x="24" y="156"/>
                  </a:cubicBezTo>
                  <a:cubicBezTo>
                    <a:pt x="24" y="158"/>
                    <a:pt x="26" y="160"/>
                    <a:pt x="28" y="160"/>
                  </a:cubicBezTo>
                  <a:cubicBezTo>
                    <a:pt x="29" y="160"/>
                    <a:pt x="30" y="160"/>
                    <a:pt x="31" y="159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56" y="134"/>
                    <a:pt x="56" y="133"/>
                    <a:pt x="56" y="132"/>
                  </a:cubicBezTo>
                  <a:cubicBezTo>
                    <a:pt x="56" y="130"/>
                    <a:pt x="54" y="128"/>
                    <a:pt x="52" y="128"/>
                  </a:cubicBezTo>
                  <a:moveTo>
                    <a:pt x="152" y="41"/>
                  </a:moveTo>
                  <a:cubicBezTo>
                    <a:pt x="152" y="41"/>
                    <a:pt x="152" y="40"/>
                    <a:pt x="152" y="40"/>
                  </a:cubicBezTo>
                  <a:cubicBezTo>
                    <a:pt x="152" y="27"/>
                    <a:pt x="141" y="16"/>
                    <a:pt x="128" y="16"/>
                  </a:cubicBezTo>
                  <a:cubicBezTo>
                    <a:pt x="122" y="16"/>
                    <a:pt x="116" y="18"/>
                    <a:pt x="112" y="22"/>
                  </a:cubicBezTo>
                  <a:cubicBezTo>
                    <a:pt x="104" y="9"/>
                    <a:pt x="89" y="0"/>
                    <a:pt x="72" y="0"/>
                  </a:cubicBezTo>
                  <a:cubicBezTo>
                    <a:pt x="48" y="0"/>
                    <a:pt x="28" y="18"/>
                    <a:pt x="25" y="41"/>
                  </a:cubicBezTo>
                  <a:cubicBezTo>
                    <a:pt x="10" y="44"/>
                    <a:pt x="0" y="57"/>
                    <a:pt x="0" y="72"/>
                  </a:cubicBezTo>
                  <a:cubicBezTo>
                    <a:pt x="0" y="90"/>
                    <a:pt x="14" y="104"/>
                    <a:pt x="32" y="104"/>
                  </a:cubicBezTo>
                  <a:cubicBezTo>
                    <a:pt x="144" y="104"/>
                    <a:pt x="144" y="104"/>
                    <a:pt x="144" y="104"/>
                  </a:cubicBezTo>
                  <a:cubicBezTo>
                    <a:pt x="162" y="104"/>
                    <a:pt x="176" y="90"/>
                    <a:pt x="176" y="72"/>
                  </a:cubicBezTo>
                  <a:cubicBezTo>
                    <a:pt x="176" y="57"/>
                    <a:pt x="166" y="45"/>
                    <a:pt x="152" y="41"/>
                  </a:cubicBezTo>
                  <a:moveTo>
                    <a:pt x="144" y="96"/>
                  </a:moveTo>
                  <a:cubicBezTo>
                    <a:pt x="32" y="96"/>
                    <a:pt x="32" y="96"/>
                    <a:pt x="32" y="96"/>
                  </a:cubicBezTo>
                  <a:cubicBezTo>
                    <a:pt x="19" y="96"/>
                    <a:pt x="8" y="85"/>
                    <a:pt x="8" y="72"/>
                  </a:cubicBezTo>
                  <a:cubicBezTo>
                    <a:pt x="8" y="61"/>
                    <a:pt x="16" y="51"/>
                    <a:pt x="26" y="49"/>
                  </a:cubicBezTo>
                  <a:cubicBezTo>
                    <a:pt x="30" y="48"/>
                    <a:pt x="32" y="45"/>
                    <a:pt x="32" y="42"/>
                  </a:cubicBezTo>
                  <a:cubicBezTo>
                    <a:pt x="35" y="23"/>
                    <a:pt x="52" y="8"/>
                    <a:pt x="72" y="8"/>
                  </a:cubicBezTo>
                  <a:cubicBezTo>
                    <a:pt x="86" y="8"/>
                    <a:pt x="94" y="11"/>
                    <a:pt x="102" y="22"/>
                  </a:cubicBezTo>
                  <a:cubicBezTo>
                    <a:pt x="103" y="24"/>
                    <a:pt x="109" y="30"/>
                    <a:pt x="111" y="30"/>
                  </a:cubicBezTo>
                  <a:cubicBezTo>
                    <a:pt x="111" y="30"/>
                    <a:pt x="112" y="30"/>
                    <a:pt x="112" y="30"/>
                  </a:cubicBezTo>
                  <a:cubicBezTo>
                    <a:pt x="114" y="30"/>
                    <a:pt x="116" y="29"/>
                    <a:pt x="117" y="28"/>
                  </a:cubicBezTo>
                  <a:cubicBezTo>
                    <a:pt x="120" y="25"/>
                    <a:pt x="124" y="24"/>
                    <a:pt x="128" y="24"/>
                  </a:cubicBezTo>
                  <a:cubicBezTo>
                    <a:pt x="137" y="24"/>
                    <a:pt x="144" y="31"/>
                    <a:pt x="144" y="40"/>
                  </a:cubicBezTo>
                  <a:cubicBezTo>
                    <a:pt x="144" y="41"/>
                    <a:pt x="144" y="41"/>
                    <a:pt x="144" y="41"/>
                  </a:cubicBezTo>
                  <a:cubicBezTo>
                    <a:pt x="144" y="44"/>
                    <a:pt x="146" y="48"/>
                    <a:pt x="150" y="49"/>
                  </a:cubicBezTo>
                  <a:cubicBezTo>
                    <a:pt x="161" y="52"/>
                    <a:pt x="168" y="61"/>
                    <a:pt x="168" y="72"/>
                  </a:cubicBezTo>
                  <a:cubicBezTo>
                    <a:pt x="168" y="85"/>
                    <a:pt x="157" y="96"/>
                    <a:pt x="144" y="96"/>
                  </a:cubicBezTo>
                  <a:moveTo>
                    <a:pt x="136" y="128"/>
                  </a:moveTo>
                  <a:cubicBezTo>
                    <a:pt x="135" y="128"/>
                    <a:pt x="134" y="128"/>
                    <a:pt x="133" y="129"/>
                  </a:cubicBezTo>
                  <a:cubicBezTo>
                    <a:pt x="109" y="153"/>
                    <a:pt x="109" y="153"/>
                    <a:pt x="109" y="153"/>
                  </a:cubicBezTo>
                  <a:cubicBezTo>
                    <a:pt x="108" y="154"/>
                    <a:pt x="108" y="155"/>
                    <a:pt x="108" y="156"/>
                  </a:cubicBezTo>
                  <a:cubicBezTo>
                    <a:pt x="108" y="158"/>
                    <a:pt x="110" y="160"/>
                    <a:pt x="112" y="160"/>
                  </a:cubicBezTo>
                  <a:cubicBezTo>
                    <a:pt x="113" y="160"/>
                    <a:pt x="114" y="160"/>
                    <a:pt x="115" y="159"/>
                  </a:cubicBezTo>
                  <a:cubicBezTo>
                    <a:pt x="139" y="135"/>
                    <a:pt x="139" y="135"/>
                    <a:pt x="139" y="135"/>
                  </a:cubicBezTo>
                  <a:cubicBezTo>
                    <a:pt x="140" y="134"/>
                    <a:pt x="140" y="133"/>
                    <a:pt x="140" y="132"/>
                  </a:cubicBezTo>
                  <a:cubicBezTo>
                    <a:pt x="140" y="130"/>
                    <a:pt x="138" y="128"/>
                    <a:pt x="136" y="128"/>
                  </a:cubicBezTo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uk-UA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3134120" y="5094514"/>
              <a:ext cx="3583727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Beschreibung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  <a:p>
              <a:pPr marL="342900" indent="-342900">
                <a:buFont typeface="Courier New" panose="02070309020205020404" pitchFamily="49" charset="0"/>
                <a:buChar char="o"/>
              </a:pP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493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75057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Risikomanagement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06116"/>
              </p:ext>
            </p:extLst>
          </p:nvPr>
        </p:nvGraphicFramePr>
        <p:xfrm>
          <a:off x="876300" y="1943100"/>
          <a:ext cx="14744700" cy="7543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48940">
                  <a:extLst>
                    <a:ext uri="{9D8B030D-6E8A-4147-A177-3AD203B41FA5}">
                      <a16:colId xmlns:a16="http://schemas.microsoft.com/office/drawing/2014/main" val="1689617391"/>
                    </a:ext>
                  </a:extLst>
                </a:gridCol>
                <a:gridCol w="2948940">
                  <a:extLst>
                    <a:ext uri="{9D8B030D-6E8A-4147-A177-3AD203B41FA5}">
                      <a16:colId xmlns:a16="http://schemas.microsoft.com/office/drawing/2014/main" val="945273998"/>
                    </a:ext>
                  </a:extLst>
                </a:gridCol>
                <a:gridCol w="2948940">
                  <a:extLst>
                    <a:ext uri="{9D8B030D-6E8A-4147-A177-3AD203B41FA5}">
                      <a16:colId xmlns:a16="http://schemas.microsoft.com/office/drawing/2014/main" val="3829423088"/>
                    </a:ext>
                  </a:extLst>
                </a:gridCol>
                <a:gridCol w="2948940">
                  <a:extLst>
                    <a:ext uri="{9D8B030D-6E8A-4147-A177-3AD203B41FA5}">
                      <a16:colId xmlns:a16="http://schemas.microsoft.com/office/drawing/2014/main" val="2351820695"/>
                    </a:ext>
                  </a:extLst>
                </a:gridCol>
                <a:gridCol w="2948940">
                  <a:extLst>
                    <a:ext uri="{9D8B030D-6E8A-4147-A177-3AD203B41FA5}">
                      <a16:colId xmlns:a16="http://schemas.microsoft.com/office/drawing/2014/main" val="1591372078"/>
                    </a:ext>
                  </a:extLst>
                </a:gridCol>
              </a:tblGrid>
              <a:tr h="1508760">
                <a:tc rowSpan="3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Eintrittswahrscheinlichkeit</a:t>
                      </a:r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Sehr Hoch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Hohes Risiko</a:t>
                      </a:r>
                    </a:p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Sehr Hohes Risiko</a:t>
                      </a:r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Sehr Hohes Risiko</a:t>
                      </a:r>
                    </a:p>
                    <a:p>
                      <a:pPr algn="ctr"/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2736969"/>
                  </a:ext>
                </a:extLst>
              </a:tr>
              <a:tr h="150876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Hoch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Normales Risiko</a:t>
                      </a:r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Hohes Risiko</a:t>
                      </a:r>
                    </a:p>
                    <a:p>
                      <a:pPr algn="ctr"/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Sehr Hohes Risiko</a:t>
                      </a:r>
                    </a:p>
                    <a:p>
                      <a:pPr algn="ctr"/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390452"/>
                  </a:ext>
                </a:extLst>
              </a:tr>
              <a:tr h="1508760"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Normal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Normales Risiko</a:t>
                      </a:r>
                    </a:p>
                    <a:p>
                      <a:pPr algn="ctr"/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Normales Risiko</a:t>
                      </a:r>
                    </a:p>
                    <a:p>
                      <a:pPr algn="ctr"/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3716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Hohes Risiko</a:t>
                      </a:r>
                    </a:p>
                    <a:p>
                      <a:pPr algn="ctr"/>
                      <a:endParaRPr lang="de-DE" dirty="0"/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4204992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Normal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Hoch</a:t>
                      </a:r>
                      <a:endParaRPr lang="de-DE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Sehr Hoch</a:t>
                      </a:r>
                      <a:endParaRPr lang="de-DE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9466722"/>
                  </a:ext>
                </a:extLst>
              </a:tr>
              <a:tr h="1508760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dirty="0" smtClean="0">
                          <a:solidFill>
                            <a:schemeClr val="bg2"/>
                          </a:solidFill>
                        </a:rPr>
                        <a:t>Schadenshöhe</a:t>
                      </a:r>
                      <a:endParaRPr lang="de-DE" dirty="0">
                        <a:solidFill>
                          <a:schemeClr val="bg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54306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9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5151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Risikomanagement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657600"/>
            <a:ext cx="1371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 smtClean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Inhalt</a:t>
            </a:r>
            <a:endParaRPr lang="en-US" sz="20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286000" y="2743200"/>
            <a:ext cx="15087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Überschrift</a:t>
            </a:r>
            <a:endParaRPr lang="en-US" sz="2400" dirty="0" smtClean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52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6300" y="571411"/>
            <a:ext cx="6591300" cy="1158779"/>
          </a:xfrm>
        </p:spPr>
        <p:txBody>
          <a:bodyPr/>
          <a:lstStyle/>
          <a:p>
            <a:r>
              <a:rPr lang="en-US" dirty="0" err="1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Risikomanagement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3200" dirty="0" err="1">
                <a:latin typeface="Verdana" panose="020B0604030504040204" pitchFamily="34" charset="0"/>
                <a:ea typeface="Verdana" panose="020B0604030504040204" pitchFamily="34" charset="0"/>
              </a:rPr>
              <a:t>Projektname</a:t>
            </a:r>
            <a:endParaRPr lang="uk-UA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16840200" y="9334500"/>
            <a:ext cx="1733550" cy="523220"/>
          </a:xfrm>
        </p:spPr>
        <p:txBody>
          <a:bodyPr/>
          <a:lstStyle/>
          <a:p>
            <a:pPr algn="l"/>
            <a:r>
              <a:rPr lang="en-US" dirty="0" smtClean="0">
                <a:latin typeface="Verdana" panose="020B0604030504040204" pitchFamily="34" charset="0"/>
                <a:ea typeface="Verdana" panose="020B0604030504040204" pitchFamily="34" charset="0"/>
              </a:rPr>
              <a:t>0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endParaRPr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2286000" y="2743200"/>
            <a:ext cx="6400800" cy="1314510"/>
            <a:chOff x="2286000" y="2743200"/>
            <a:chExt cx="6400800" cy="1314510"/>
          </a:xfrm>
        </p:grpSpPr>
        <p:sp>
          <p:nvSpPr>
            <p:cNvPr id="4" name="Rectangle 3"/>
            <p:cNvSpPr/>
            <p:nvPr/>
          </p:nvSpPr>
          <p:spPr>
            <a:xfrm>
              <a:off x="22860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1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22860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601200" y="2743200"/>
            <a:ext cx="6400800" cy="1314510"/>
            <a:chOff x="9601200" y="2743200"/>
            <a:chExt cx="6400800" cy="1314510"/>
          </a:xfrm>
        </p:grpSpPr>
        <p:sp>
          <p:nvSpPr>
            <p:cNvPr id="11" name="Rectangle 10"/>
            <p:cNvSpPr/>
            <p:nvPr/>
          </p:nvSpPr>
          <p:spPr>
            <a:xfrm>
              <a:off x="9601200" y="3657600"/>
              <a:ext cx="640080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dirty="0" err="1" smtClean="0">
                  <a:solidFill>
                    <a:schemeClr val="tx2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Inhalt</a:t>
              </a:r>
              <a:endParaRPr lang="en-US" sz="20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9601200" y="2743200"/>
              <a:ext cx="48006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 smtClean="0">
                  <a:latin typeface="Verdana" panose="020B0604030504040204" pitchFamily="34" charset="0"/>
                  <a:ea typeface="Verdana" panose="020B0604030504040204" pitchFamily="34" charset="0"/>
                </a:rPr>
                <a:t>Überschrift</a:t>
              </a:r>
              <a:r>
                <a:rPr lang="en-US" sz="3600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 2</a:t>
              </a:r>
              <a:endParaRPr lang="en-US" sz="3200" dirty="0" smtClean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444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ENARAL LAYOUT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AM SLID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LIDES WITH IMAGES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ORTFOLIO">
  <a:themeElements>
    <a:clrScheme name="SIMPLICITY - Neon Ros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FF4C58"/>
      </a:accent1>
      <a:accent2>
        <a:srgbClr val="C0C0C8"/>
      </a:accent2>
      <a:accent3>
        <a:srgbClr val="FF4C58"/>
      </a:accent3>
      <a:accent4>
        <a:srgbClr val="FF4C58"/>
      </a:accent4>
      <a:accent5>
        <a:srgbClr val="FF4C58"/>
      </a:accent5>
      <a:accent6>
        <a:srgbClr val="FF4C58"/>
      </a:accent6>
      <a:hlink>
        <a:srgbClr val="FF4C58"/>
      </a:hlink>
      <a:folHlink>
        <a:srgbClr val="FF4C58"/>
      </a:folHlink>
    </a:clrScheme>
    <a:fontScheme name="Simplicity - Roboto">
      <a:majorFont>
        <a:latin typeface="Roboto Condensed"/>
        <a:ea typeface=""/>
        <a:cs typeface=""/>
      </a:majorFont>
      <a:minorFont>
        <a:latin typeface="Robot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113</Words>
  <Application>Microsoft Office PowerPoint</Application>
  <PresentationFormat>Benutzerdefiniert</PresentationFormat>
  <Paragraphs>92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6</vt:i4>
      </vt:variant>
    </vt:vector>
  </HeadingPairs>
  <TitlesOfParts>
    <vt:vector size="17" baseType="lpstr">
      <vt:lpstr>Arial</vt:lpstr>
      <vt:lpstr>Calibri</vt:lpstr>
      <vt:lpstr>Courier New</vt:lpstr>
      <vt:lpstr>Roboto</vt:lpstr>
      <vt:lpstr>Roboto Condensed</vt:lpstr>
      <vt:lpstr>Verdana</vt:lpstr>
      <vt:lpstr>Wingdings</vt:lpstr>
      <vt:lpstr>GENARAL LAYOUTS</vt:lpstr>
      <vt:lpstr>TEAM SLIDES</vt:lpstr>
      <vt:lpstr>SLIDES WITH IMAGES</vt:lpstr>
      <vt:lpstr>PORTFOLIO</vt:lpstr>
      <vt:lpstr>Risikomanagement Projektname</vt:lpstr>
      <vt:lpstr>Risikomanagement Projektname</vt:lpstr>
      <vt:lpstr>Risikomanagement Projektname</vt:lpstr>
      <vt:lpstr>Risikomanagement Projektname</vt:lpstr>
      <vt:lpstr>Risikomanagement Projektname</vt:lpstr>
      <vt:lpstr>Risikomanagement Projektname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Палотенце</dc:creator>
  <cp:lastModifiedBy>Tim Dettmer</cp:lastModifiedBy>
  <cp:revision>892</cp:revision>
  <dcterms:created xsi:type="dcterms:W3CDTF">2015-01-20T11:47:48Z</dcterms:created>
  <dcterms:modified xsi:type="dcterms:W3CDTF">2018-09-27T06:26:08Z</dcterms:modified>
</cp:coreProperties>
</file>